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95" r:id="rId9"/>
    <p:sldId id="297" r:id="rId10"/>
    <p:sldId id="296" r:id="rId11"/>
    <p:sldId id="313" r:id="rId12"/>
    <p:sldId id="268" r:id="rId13"/>
    <p:sldId id="279" r:id="rId14"/>
    <p:sldId id="303" r:id="rId15"/>
    <p:sldId id="319" r:id="rId16"/>
    <p:sldId id="314" r:id="rId17"/>
    <p:sldId id="275" r:id="rId18"/>
    <p:sldId id="315" r:id="rId19"/>
    <p:sldId id="316" r:id="rId20"/>
    <p:sldId id="317" r:id="rId21"/>
    <p:sldId id="318" r:id="rId22"/>
    <p:sldId id="272" r:id="rId23"/>
    <p:sldId id="305" r:id="rId24"/>
    <p:sldId id="308" r:id="rId25"/>
    <p:sldId id="304" r:id="rId26"/>
    <p:sldId id="320" r:id="rId27"/>
    <p:sldId id="321" r:id="rId28"/>
    <p:sldId id="278" r:id="rId29"/>
    <p:sldId id="283" r:id="rId30"/>
    <p:sldId id="322" r:id="rId31"/>
    <p:sldId id="285" r:id="rId32"/>
    <p:sldId id="323" r:id="rId33"/>
    <p:sldId id="290" r:id="rId34"/>
    <p:sldId id="291" r:id="rId35"/>
    <p:sldId id="312" r:id="rId36"/>
    <p:sldId id="293" r:id="rId37"/>
    <p:sldId id="294" r:id="rId38"/>
  </p:sldIdLst>
  <p:sldSz cx="18288000" cy="10287000"/>
  <p:notesSz cx="6858000" cy="9144000"/>
  <p:embeddedFontLst>
    <p:embeddedFont>
      <p:font typeface="AktivGrotesk-Medium" panose="020B0604020202020204" charset="0"/>
      <p:regular r:id="rId40"/>
    </p:embeddedFont>
    <p:embeddedFont>
      <p:font typeface="AktivGrotesk-Regular" panose="020B0604020202020204" charset="0"/>
      <p:regular r:id="rId41"/>
    </p:embeddedFont>
    <p:embeddedFont>
      <p:font typeface="Calibri" panose="020F0502020204030204" pitchFamily="34" charset="0"/>
      <p:regular r:id="rId42"/>
      <p:bold r:id="rId43"/>
      <p:italic r:id="rId44"/>
      <p:boldItalic r:id="rId45"/>
    </p:embeddedFont>
    <p:embeddedFont>
      <p:font typeface="Finger Paint" panose="020B0604020202020204" charset="0"/>
      <p:regular r:id="rId46"/>
    </p:embeddedFont>
    <p:embeddedFont>
      <p:font typeface="Muli Extra Light" panose="020B0604020202020204" charset="0"/>
      <p:regular r:id="rId47"/>
    </p:embeddedFont>
    <p:embeddedFont>
      <p:font typeface="Muli Extra Light Bold" panose="020B0604020202020204" charset="0"/>
      <p:regular r:id="rId48"/>
    </p:embeddedFont>
    <p:embeddedFont>
      <p:font typeface="Platform" panose="020B0604020202020204" charset="0"/>
      <p:regular r:id="rId49"/>
    </p:embeddedFont>
    <p:embeddedFont>
      <p:font typeface="Source Sans Pro" panose="020B050303040302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3" autoAdjust="0"/>
    <p:restoredTop sz="48111" autoAdjust="0"/>
  </p:normalViewPr>
  <p:slideViewPr>
    <p:cSldViewPr>
      <p:cViewPr>
        <p:scale>
          <a:sx n="40" d="100"/>
          <a:sy n="40" d="100"/>
        </p:scale>
        <p:origin x="1550" y="5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0" i="0" dirty="0">
                <a:solidFill>
                  <a:srgbClr val="1B1B1E"/>
                </a:solidFill>
                <a:effectLst/>
                <a:latin typeface="aktiv-grotesk"/>
              </a:rPr>
              <a:t>The point of the exercise is that there are no real right or wrong answers. All of these situations put you at risk. There is no safe place to stab someone. Carrying a knife is illegal and you can be prosecuted at any age for possession, even if you say you are carrying it for fear or protection.</a:t>
            </a:r>
            <a:br>
              <a:rPr lang="en-US" dirty="0"/>
            </a:br>
            <a:br>
              <a:rPr lang="en-US" dirty="0"/>
            </a:br>
            <a:r>
              <a:rPr lang="en-US" b="0" i="0" dirty="0">
                <a:solidFill>
                  <a:srgbClr val="1B1B1E"/>
                </a:solidFill>
                <a:effectLst/>
                <a:latin typeface="aktiv-grotesk"/>
              </a:rPr>
              <a:t>If it's your friend that's involved, you can be prosecuted under 'joint enterprise'. Always make sure you try to calm them down or talk them out of it. And best of all, speak to an adult you can trust.</a:t>
            </a:r>
            <a:br>
              <a:rPr lang="en-US" dirty="0"/>
            </a:br>
            <a:br>
              <a:rPr lang="en-US" dirty="0"/>
            </a:br>
            <a:r>
              <a:rPr lang="en-US" b="0" i="0" dirty="0">
                <a:solidFill>
                  <a:srgbClr val="1B1B1E"/>
                </a:solidFill>
                <a:effectLst/>
                <a:latin typeface="aktiv-grotesk"/>
              </a:rPr>
              <a:t>If there is no violence but there is incitement it can still be an offense that is considered 'harassment' or 'malicious communications' if it involves social media. You are welcome to watch the 'Don't be in the Dark' video for more information.</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2842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platform-bold"/>
              </a:rPr>
              <a:t>Timing: 15mins</a:t>
            </a:r>
            <a:br>
              <a:rPr lang="en-US" b="0" i="0" dirty="0">
                <a:solidFill>
                  <a:srgbClr val="1B1B1E"/>
                </a:solidFill>
                <a:effectLst/>
                <a:latin typeface="platform-bold"/>
              </a:rPr>
            </a:br>
            <a:endParaRPr lang="en-US" b="0" i="0" dirty="0">
              <a:solidFill>
                <a:srgbClr val="1B1B1E"/>
              </a:solidFill>
              <a:effectLst/>
              <a:latin typeface="platform-bold"/>
            </a:endParaRPr>
          </a:p>
          <a:p>
            <a:pPr algn="l">
              <a:buFont typeface="Arial" panose="020B0604020202020204" pitchFamily="34" charset="0"/>
              <a:buChar char="•"/>
            </a:pPr>
            <a:r>
              <a:rPr lang="en-US" b="0" i="0" dirty="0">
                <a:solidFill>
                  <a:srgbClr val="1B1B1E"/>
                </a:solidFill>
                <a:effectLst/>
                <a:latin typeface="aktiv-grotesk"/>
              </a:rPr>
              <a:t>A screen and PC or device to play the video.</a:t>
            </a:r>
          </a:p>
          <a:p>
            <a:pPr algn="l"/>
            <a:endParaRPr lang="en-US" b="0" i="0" dirty="0">
              <a:solidFill>
                <a:srgbClr val="1B1B1E"/>
              </a:solidFill>
              <a:effectLst/>
              <a:latin typeface="aktiv-grotesk"/>
            </a:endParaRPr>
          </a:p>
          <a:p>
            <a:pPr algn="l"/>
            <a:r>
              <a:rPr lang="en-US" b="0" i="0" dirty="0">
                <a:solidFill>
                  <a:srgbClr val="1B1B1E"/>
                </a:solidFill>
                <a:effectLst/>
                <a:latin typeface="aktiv-grotesk"/>
              </a:rPr>
              <a:t>Introduce the topic by explaining that we are going to watch a series of videos that ask us how well we know the facts on knife crime and the law.</a:t>
            </a:r>
          </a:p>
          <a:p>
            <a:pPr algn="l"/>
            <a:r>
              <a:rPr lang="en-US" b="0" i="0" dirty="0">
                <a:solidFill>
                  <a:srgbClr val="1B1B1E"/>
                </a:solidFill>
                <a:effectLst/>
                <a:latin typeface="aktiv-grotesk"/>
              </a:rPr>
              <a:t>You can have different voting areas in the room that people move to or you can do a show of hands. Each video lasts around 1 minute.</a:t>
            </a:r>
          </a:p>
          <a:p>
            <a:pPr algn="l"/>
            <a:endParaRPr lang="en-US" b="0" i="0" dirty="0">
              <a:solidFill>
                <a:srgbClr val="1B1B1E"/>
              </a:solidFill>
              <a:effectLst/>
              <a:latin typeface="aktiv-grotesk"/>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2239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Introduce the topic by explaining that we are going to watch a series of videos that ask us how well we know the facts on knife crime and the law.</a:t>
            </a:r>
          </a:p>
          <a:p>
            <a:pPr algn="l"/>
            <a:r>
              <a:rPr lang="en-US" b="0" i="0" dirty="0">
                <a:solidFill>
                  <a:srgbClr val="1B1B1E"/>
                </a:solidFill>
                <a:effectLst/>
                <a:latin typeface="aktiv-grotesk"/>
              </a:rPr>
              <a:t>You can have different voting areas in the room that people move to or you can do a show of hands. Each video lasts around 1 minute.</a:t>
            </a:r>
          </a:p>
          <a:p>
            <a:pPr algn="l"/>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Introduce the topic by explaining that we are going to watch a series of videos that ask us how well we know the facts on knife crime and the law.</a:t>
            </a:r>
          </a:p>
          <a:p>
            <a:pPr algn="l"/>
            <a:r>
              <a:rPr lang="en-US" b="0" i="0" dirty="0">
                <a:solidFill>
                  <a:srgbClr val="1B1B1E"/>
                </a:solidFill>
                <a:effectLst/>
                <a:latin typeface="aktiv-grotesk"/>
              </a:rPr>
              <a:t>You can have different voting areas in the room that people move to or you can do a show of hands. Each video lasts around 1 minute.</a:t>
            </a:r>
          </a:p>
          <a:p>
            <a:pPr algn="l"/>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36471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Introduce the topic by explaining that we are going to watch a series of videos that ask us how well we know the facts on knife crime and the law.</a:t>
            </a:r>
          </a:p>
          <a:p>
            <a:pPr algn="l"/>
            <a:r>
              <a:rPr lang="en-US" b="0" i="0" dirty="0">
                <a:solidFill>
                  <a:srgbClr val="1B1B1E"/>
                </a:solidFill>
                <a:effectLst/>
                <a:latin typeface="aktiv-grotesk"/>
              </a:rPr>
              <a:t>You can have different voting areas in the room that people move to or you can do a show of hands. Each video lasts around 1 minute.</a:t>
            </a:r>
          </a:p>
          <a:p>
            <a:pPr algn="l"/>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34607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Introduce the topic by explaining that we are going to watch a series of videos that ask us how well we know the facts on knife crime and the law.</a:t>
            </a:r>
          </a:p>
          <a:p>
            <a:pPr algn="l"/>
            <a:r>
              <a:rPr lang="en-US" b="0" i="0" dirty="0">
                <a:solidFill>
                  <a:srgbClr val="1B1B1E"/>
                </a:solidFill>
                <a:effectLst/>
                <a:latin typeface="aktiv-grotesk"/>
              </a:rPr>
              <a:t>You can have different voting areas in the room that people move to or you can do a show of hands. Each video lasts around 1 minute.</a:t>
            </a:r>
          </a:p>
          <a:p>
            <a:pPr algn="l"/>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35940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Ask the group if they were surprised by any of the facts. Reinforce that it's important to know about the facts, your rights and the law because you never know when you'll be in the wrong place at the wrong time.</a:t>
            </a:r>
          </a:p>
          <a:p>
            <a:pPr algn="l"/>
            <a:r>
              <a:rPr lang="en-US" b="0" i="0" dirty="0">
                <a:solidFill>
                  <a:srgbClr val="1B1B1E"/>
                </a:solidFill>
                <a:effectLst/>
                <a:latin typeface="aktiv-grotesk"/>
              </a:rPr>
              <a:t>It's making the right decisions that are important. They've made the right choice just to be part of this group and take part in this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70111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platform-bold"/>
              </a:rPr>
              <a:t>Timing: 15mins</a:t>
            </a:r>
            <a:br>
              <a:rPr lang="en-US" b="0" i="0" dirty="0">
                <a:solidFill>
                  <a:srgbClr val="1B1B1E"/>
                </a:solidFill>
                <a:effectLst/>
                <a:latin typeface="platform-bold"/>
              </a:rPr>
            </a:br>
            <a:r>
              <a:rPr lang="en-US" b="0" i="0" dirty="0">
                <a:solidFill>
                  <a:srgbClr val="1B1B1E"/>
                </a:solidFill>
                <a:effectLst/>
                <a:latin typeface="platform-bold"/>
              </a:rPr>
              <a:t>Resources: </a:t>
            </a:r>
            <a:r>
              <a:rPr lang="en-US" b="0" i="0" dirty="0">
                <a:solidFill>
                  <a:srgbClr val="1B1B1E"/>
                </a:solidFill>
                <a:effectLst/>
                <a:latin typeface="aktiv-grotesk"/>
              </a:rPr>
              <a:t>link on facts about knife crime.</a:t>
            </a:r>
          </a:p>
          <a:p>
            <a:pPr algn="l"/>
            <a:r>
              <a:rPr lang="en-US" b="0" i="0" dirty="0">
                <a:solidFill>
                  <a:srgbClr val="1B1B1E"/>
                </a:solidFill>
                <a:effectLst/>
                <a:latin typeface="aktiv-grotesk"/>
              </a:rPr>
              <a:t>Yes/No signs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a:r>
              <a:rPr lang="en-US" b="0" i="0" dirty="0">
                <a:solidFill>
                  <a:srgbClr val="1B1B1E"/>
                </a:solidFill>
                <a:effectLst/>
                <a:latin typeface="aktiv-grotesk"/>
              </a:rPr>
              <a:t>Ask everyone to go to the middle of the room. Explain that you are about to read a number of statements and the answer is Yes (Agree) or No (Disagree). Designate one side of the room for Yes and the opposite side for No..</a:t>
            </a:r>
          </a:p>
          <a:p>
            <a:pPr algn="l">
              <a:buFont typeface="Arial" panose="020B0604020202020204" pitchFamily="34" charset="0"/>
              <a:buChar char="•"/>
            </a:pPr>
            <a:r>
              <a:rPr lang="en-US" dirty="0"/>
              <a:t>Knife crime is on the increase - FALSE </a:t>
            </a:r>
          </a:p>
          <a:p>
            <a:pPr algn="l">
              <a:buFont typeface="Arial" panose="020B0604020202020204" pitchFamily="34" charset="0"/>
              <a:buNone/>
            </a:pPr>
            <a:r>
              <a:rPr lang="en-US" dirty="0"/>
              <a:t>Knife crime has dramatically reduced in Scotland and is no longer as common as it was. In 2009 (the year No Knives Better Lives started) you were 64% more likely to risk injury through stabbing. </a:t>
            </a:r>
          </a:p>
          <a:p>
            <a:pPr algn="l">
              <a:buFont typeface="Arial" panose="020B0604020202020204" pitchFamily="34" charset="0"/>
              <a:buNone/>
            </a:pPr>
            <a:endParaRPr lang="en-US" dirty="0"/>
          </a:p>
          <a:p>
            <a:pPr marL="171450" indent="-171450" algn="l">
              <a:buFont typeface="Arial" panose="020B0604020202020204" pitchFamily="34" charset="0"/>
              <a:buChar char="•"/>
            </a:pPr>
            <a:r>
              <a:rPr lang="en-US" dirty="0"/>
              <a:t>Scotland has a worse problem than England with knife crime - FALSE </a:t>
            </a:r>
          </a:p>
          <a:p>
            <a:pPr marL="0" indent="0" algn="l">
              <a:buFont typeface="Arial" panose="020B0604020202020204" pitchFamily="34" charset="0"/>
              <a:buNone/>
            </a:pPr>
            <a:r>
              <a:rPr lang="en-US" dirty="0"/>
              <a:t>Whereas Scotland has often had a reputation for violence (Glasgow used to be referred to as the Murder Capital of Europe in the mid 2000s), the reality is very different these days. The problem of knife crime is worse in London and seems to be </a:t>
            </a:r>
            <a:r>
              <a:rPr lang="en-US" dirty="0" err="1"/>
              <a:t>fuelled</a:t>
            </a:r>
            <a:r>
              <a:rPr lang="en-US" dirty="0"/>
              <a:t> by violent gangs and </a:t>
            </a:r>
            <a:r>
              <a:rPr lang="en-US" dirty="0" err="1"/>
              <a:t>organised</a:t>
            </a:r>
            <a:r>
              <a:rPr lang="en-US" dirty="0"/>
              <a:t> crime rings. Other cities in the Midlands are experiencing issues similar to those in London. By comparison, Scotland is relatively peaceful, though this is not a reason to be complacent about tackling knife crime. </a:t>
            </a:r>
          </a:p>
          <a:p>
            <a:pPr marL="0" indent="0" algn="l">
              <a:buFont typeface="Arial" panose="020B0604020202020204" pitchFamily="34" charset="0"/>
              <a:buNone/>
            </a:pPr>
            <a:endParaRPr lang="en-US" dirty="0"/>
          </a:p>
          <a:p>
            <a:pPr marL="171450" indent="-171450" algn="l">
              <a:buFont typeface="Arial" panose="020B0604020202020204" pitchFamily="34" charset="0"/>
              <a:buChar char="•"/>
            </a:pPr>
            <a:r>
              <a:rPr lang="en-US" dirty="0"/>
              <a:t>Men are more likely to carry knives than women - TRUE </a:t>
            </a:r>
          </a:p>
          <a:p>
            <a:pPr marL="0" indent="0" algn="l">
              <a:buFont typeface="Arial" panose="020B0604020202020204" pitchFamily="34" charset="0"/>
              <a:buNone/>
            </a:pPr>
            <a:r>
              <a:rPr lang="en-US" dirty="0"/>
              <a:t>A lot more likely! 85% of people convicted of carrying knives were men. </a:t>
            </a: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dirty="0"/>
              <a:t>Women are more likely to be victims of knife crime - FALSE </a:t>
            </a:r>
          </a:p>
          <a:p>
            <a:pPr marL="0" indent="0" algn="l">
              <a:buFont typeface="Arial" panose="020B0604020202020204" pitchFamily="34" charset="0"/>
              <a:buNone/>
            </a:pPr>
            <a:r>
              <a:rPr lang="en-US" dirty="0"/>
              <a:t>Knife crime is predominantly a male on male activity. Men are far more likely to be the victims of knife crime than women. </a:t>
            </a:r>
          </a:p>
          <a:p>
            <a:pPr marL="0" indent="0" algn="l">
              <a:buFont typeface="Arial" panose="020B0604020202020204" pitchFamily="34" charset="0"/>
              <a:buNone/>
            </a:pPr>
            <a:endParaRPr lang="en-US" dirty="0"/>
          </a:p>
          <a:p>
            <a:pPr marL="171450" indent="-171450" algn="l">
              <a:buFont typeface="Arial" panose="020B0604020202020204" pitchFamily="34" charset="0"/>
              <a:buChar char="•"/>
            </a:pPr>
            <a:r>
              <a:rPr lang="en-US" dirty="0"/>
              <a:t>Most people who carry knives are under 25 - FALSE </a:t>
            </a:r>
          </a:p>
          <a:p>
            <a:pPr marL="0" indent="0" algn="l">
              <a:buFont typeface="Arial" panose="020B0604020202020204" pitchFamily="34" charset="0"/>
              <a:buNone/>
            </a:pPr>
            <a:r>
              <a:rPr lang="en-US" dirty="0"/>
              <a:t>The average age of someone convicted of carrying a knife in Scotland is 29. Most young people do not carry knives. We think that knife carrying is not seen as either cool or safe amongst young people. </a:t>
            </a:r>
          </a:p>
          <a:p>
            <a:pPr marL="0" indent="0" algn="l">
              <a:buFont typeface="Arial" panose="020B0604020202020204" pitchFamily="34" charset="0"/>
              <a:buNone/>
            </a:pPr>
            <a:endParaRPr lang="en-US" dirty="0"/>
          </a:p>
          <a:p>
            <a:pPr marL="171450" indent="-171450" algn="l">
              <a:buFont typeface="Arial" panose="020B0604020202020204" pitchFamily="34" charset="0"/>
              <a:buChar char="•"/>
            </a:pPr>
            <a:r>
              <a:rPr lang="en-US" dirty="0"/>
              <a:t>It’s legal to carry a knife - FALSE </a:t>
            </a:r>
          </a:p>
          <a:p>
            <a:pPr marL="0" indent="0" algn="l">
              <a:buFont typeface="Arial" panose="020B0604020202020204" pitchFamily="34" charset="0"/>
              <a:buNone/>
            </a:pPr>
            <a:r>
              <a:rPr lang="en-US" dirty="0"/>
              <a:t>It is illegal to carry a knife or offensive weapon in a public place without a reasonable excuse. Reasonable excuses include work use, such as knives for carpet fitting and fishing, but this only applies whilst actually in the workplace. You can get up to 4 years for carrying a knife. </a:t>
            </a:r>
          </a:p>
          <a:p>
            <a:pPr marL="0" indent="0" algn="l">
              <a:buFont typeface="Arial" panose="020B0604020202020204" pitchFamily="34" charset="0"/>
              <a:buNone/>
            </a:pPr>
            <a:endParaRPr lang="en-US" dirty="0"/>
          </a:p>
          <a:p>
            <a:pPr marL="171450" indent="-171450" algn="l">
              <a:buFont typeface="Arial" panose="020B0604020202020204" pitchFamily="34" charset="0"/>
              <a:buChar char="•"/>
            </a:pPr>
            <a:r>
              <a:rPr lang="en-US" dirty="0"/>
              <a:t>It’s more likely that you will be stabbed by a stranger - FALSE </a:t>
            </a:r>
          </a:p>
          <a:p>
            <a:pPr marL="0" indent="0" algn="l">
              <a:buFont typeface="Arial" panose="020B0604020202020204" pitchFamily="34" charset="0"/>
              <a:buNone/>
            </a:pPr>
            <a:r>
              <a:rPr lang="en-US" dirty="0"/>
              <a:t>Most people who are stabbed know the perpetrator. You are unlikely to be stabbed by a stranger. </a:t>
            </a:r>
          </a:p>
          <a:p>
            <a:pPr marL="0" indent="0" algn="l">
              <a:buFont typeface="Arial" panose="020B0604020202020204" pitchFamily="34" charset="0"/>
              <a:buNone/>
            </a:pPr>
            <a:endParaRPr lang="en-US" dirty="0"/>
          </a:p>
          <a:p>
            <a:pPr marL="171450" indent="-171450" algn="l">
              <a:buFont typeface="Arial" panose="020B0604020202020204" pitchFamily="34" charset="0"/>
              <a:buChar char="•"/>
            </a:pPr>
            <a:r>
              <a:rPr lang="en-US" dirty="0"/>
              <a:t>Police can stop and search you if they think you are carrying a knife - TRUE </a:t>
            </a:r>
          </a:p>
          <a:p>
            <a:pPr marL="0" indent="0" algn="l">
              <a:buFont typeface="Arial" panose="020B0604020202020204" pitchFamily="34" charset="0"/>
              <a:buNone/>
            </a:pPr>
            <a:r>
              <a:rPr lang="en-US" dirty="0"/>
              <a:t>Police can legitimately stop and search you if they suspect you of carrying a knife</a:t>
            </a:r>
            <a:endParaRPr lang="en-US" b="0" i="0" dirty="0">
              <a:solidFill>
                <a:srgbClr val="1B1B1E"/>
              </a:solidFill>
              <a:effectLst/>
              <a:latin typeface="aktiv-grotesk"/>
            </a:endParaRPr>
          </a:p>
          <a:p>
            <a:br>
              <a:rPr lang="en-US" dirty="0">
                <a:effectLst/>
              </a:rPr>
            </a:br>
            <a:endParaRPr lang="en-US" b="0" i="0" dirty="0">
              <a:solidFill>
                <a:srgbClr val="1B1B1E"/>
              </a:solidFill>
              <a:effectLst/>
              <a:latin typeface="aktiv-grotesk"/>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369169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a:r>
              <a:rPr lang="en-US" b="0" i="0" dirty="0">
                <a:solidFill>
                  <a:srgbClr val="1B1B1E"/>
                </a:solidFill>
                <a:effectLst/>
                <a:latin typeface="aktiv-grotesk"/>
              </a:rPr>
              <a:t>Come back together as a group and discuss what we think we know about knife crime and how this compares with the truth.</a:t>
            </a:r>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71871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0" dirty="0">
                <a:effectLst/>
              </a:rPr>
              <a:t>A group activity to explore stereotypes and assumptions.</a:t>
            </a:r>
            <a:br>
              <a:rPr lang="en-US" b="0" dirty="0">
                <a:effectLst/>
              </a:rPr>
            </a:br>
            <a:endParaRPr lang="en-US" b="0" dirty="0">
              <a:effectLst/>
            </a:endParaRPr>
          </a:p>
          <a:p>
            <a:br>
              <a:rPr lang="en-US" b="0" i="0" dirty="0">
                <a:solidFill>
                  <a:srgbClr val="1B1B1E"/>
                </a:solidFill>
                <a:effectLst/>
                <a:latin typeface="aktiv-grotesk"/>
              </a:rPr>
            </a:br>
            <a:endParaRPr lang="en-US" b="0" i="0" dirty="0">
              <a:solidFill>
                <a:srgbClr val="1B1B1E"/>
              </a:solidFill>
              <a:effectLst/>
              <a:latin typeface="aktiv-grotesk"/>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83818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Split into pairs and discuss who in the picture they think is more likely to carry a knife and why?</a:t>
            </a:r>
          </a:p>
          <a:p>
            <a:pPr algn="l"/>
            <a:r>
              <a:rPr lang="en-US" b="0" i="0" dirty="0">
                <a:solidFill>
                  <a:srgbClr val="1B1B1E"/>
                </a:solidFill>
                <a:effectLst/>
                <a:latin typeface="aktiv-grotesk"/>
              </a:rPr>
              <a:t>List the assumptions we make about others. Think about why any of the characters might carry a knife. Invite each pair to share their discussion with the whole group.</a:t>
            </a:r>
          </a:p>
          <a:p>
            <a:pPr marL="457200" lvl="0" indent="-342900" algn="l" rtl="0">
              <a:spcBef>
                <a:spcPts val="1600"/>
              </a:spcBef>
              <a:spcAft>
                <a:spcPts val="0"/>
              </a:spcAft>
              <a:buClr>
                <a:srgbClr val="FFFFFF"/>
              </a:buClr>
              <a:buSzPts val="1800"/>
              <a:buChar char="●"/>
            </a:pPr>
            <a:endParaRPr lang="en-US" sz="1200" b="0" dirty="0">
              <a:solidFill>
                <a:srgbClr val="FFFFFF"/>
              </a:solidFill>
            </a:endParaRPr>
          </a:p>
          <a:p>
            <a:pPr marL="457200" lvl="0" indent="-342900" algn="l" rtl="0">
              <a:spcBef>
                <a:spcPts val="1600"/>
              </a:spcBef>
              <a:spcAft>
                <a:spcPts val="0"/>
              </a:spcAft>
              <a:buClr>
                <a:srgbClr val="FFFFFF"/>
              </a:buClr>
              <a:buSzPts val="1800"/>
              <a:buChar char="●"/>
            </a:pPr>
            <a:endParaRPr lang="en-US" sz="1200" b="0" dirty="0">
              <a:solidFill>
                <a:srgbClr val="FFFFFF"/>
              </a:solidFill>
            </a:endParaRPr>
          </a:p>
          <a:p>
            <a:pPr marL="457200" lvl="0" indent="-342900" algn="l" rtl="0">
              <a:spcBef>
                <a:spcPts val="1600"/>
              </a:spcBef>
              <a:spcAft>
                <a:spcPts val="0"/>
              </a:spcAft>
              <a:buClr>
                <a:srgbClr val="FFFFFF"/>
              </a:buClr>
              <a:buSzPts val="1800"/>
              <a:buChar char="●"/>
            </a:pPr>
            <a:r>
              <a:rPr lang="en-US" sz="1200" b="0" dirty="0">
                <a:solidFill>
                  <a:srgbClr val="FFFFFF"/>
                </a:solidFill>
              </a:rPr>
              <a:t>Who is most likely to carry a knife?</a:t>
            </a:r>
          </a:p>
          <a:p>
            <a:pPr marL="457200" lvl="0" indent="-342900" algn="l" rtl="0">
              <a:spcBef>
                <a:spcPts val="0"/>
              </a:spcBef>
              <a:spcAft>
                <a:spcPts val="0"/>
              </a:spcAft>
              <a:buClr>
                <a:srgbClr val="FFFFFF"/>
              </a:buClr>
              <a:buSzPts val="1800"/>
              <a:buChar char="●"/>
            </a:pPr>
            <a:r>
              <a:rPr lang="en-US" sz="1200" b="0" dirty="0">
                <a:solidFill>
                  <a:srgbClr val="FFFFFF"/>
                </a:solidFill>
              </a:rPr>
              <a:t>Why did you choose this person?</a:t>
            </a:r>
          </a:p>
          <a:p>
            <a:pPr marL="457200" lvl="0" indent="-342900" algn="l" rtl="0">
              <a:spcBef>
                <a:spcPts val="0"/>
              </a:spcBef>
              <a:spcAft>
                <a:spcPts val="0"/>
              </a:spcAft>
              <a:buClr>
                <a:srgbClr val="FFFFFF"/>
              </a:buClr>
              <a:buSzPts val="1800"/>
              <a:buChar char="●"/>
            </a:pPr>
            <a:r>
              <a:rPr lang="en-US" sz="1200" b="0" dirty="0">
                <a:solidFill>
                  <a:srgbClr val="FFFFFF"/>
                </a:solidFill>
              </a:rPr>
              <a:t>Why do people carry a knife?</a:t>
            </a:r>
          </a:p>
          <a:p>
            <a:pPr marL="457200" lvl="0" indent="-342900" algn="l" rtl="0">
              <a:spcBef>
                <a:spcPts val="0"/>
              </a:spcBef>
              <a:spcAft>
                <a:spcPts val="0"/>
              </a:spcAft>
              <a:buClr>
                <a:srgbClr val="FFFFFF"/>
              </a:buClr>
              <a:buSzPts val="1800"/>
              <a:buChar char="●"/>
            </a:pPr>
            <a:r>
              <a:rPr lang="en-US" sz="1200" b="0" dirty="0">
                <a:solidFill>
                  <a:srgbClr val="FFFFFF"/>
                </a:solidFill>
              </a:rPr>
              <a:t>Why would you or why would you not carry a knife?</a:t>
            </a:r>
          </a:p>
          <a:p>
            <a:pPr marL="457200" lvl="0" indent="-342900" algn="l" rtl="0">
              <a:spcBef>
                <a:spcPts val="0"/>
              </a:spcBef>
              <a:spcAft>
                <a:spcPts val="0"/>
              </a:spcAft>
              <a:buClr>
                <a:srgbClr val="FFFFFF"/>
              </a:buClr>
              <a:buSzPts val="1800"/>
              <a:buChar char="●"/>
            </a:pPr>
            <a:endParaRPr lang="en-US" sz="1200" b="0" dirty="0">
              <a:solidFill>
                <a:srgbClr val="FFFFFF"/>
              </a:solidFill>
            </a:endParaRPr>
          </a:p>
          <a:p>
            <a:pPr algn="l"/>
            <a:r>
              <a:rPr lang="en-US" b="0" i="0" dirty="0">
                <a:solidFill>
                  <a:srgbClr val="1B1B1E"/>
                </a:solidFill>
                <a:effectLst/>
                <a:latin typeface="aktiv-grotesk"/>
              </a:rPr>
              <a:t>Did we pick the person that we thought was most like us, or least like us?</a:t>
            </a:r>
            <a:br>
              <a:rPr lang="en-US" b="0" i="0" dirty="0">
                <a:solidFill>
                  <a:srgbClr val="1B1B1E"/>
                </a:solidFill>
                <a:effectLst/>
                <a:latin typeface="aktiv-grotesk"/>
              </a:rPr>
            </a:br>
            <a:br>
              <a:rPr lang="en-US" b="0" i="0" dirty="0">
                <a:solidFill>
                  <a:srgbClr val="1B1B1E"/>
                </a:solidFill>
                <a:effectLst/>
                <a:latin typeface="aktiv-grotesk"/>
              </a:rPr>
            </a:br>
            <a:endParaRPr lang="en-US" sz="1200" b="0" dirty="0">
              <a:solidFill>
                <a:srgbClr val="FFFFFF"/>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18379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The simple answer is that anyone can fall into the trap of carrying a knife. But doing so is much more likely to put you at risk or harm than not carrying one.</a:t>
            </a:r>
          </a:p>
          <a:p>
            <a:pPr algn="l"/>
            <a:r>
              <a:rPr lang="en-US" b="0" i="0" dirty="0">
                <a:solidFill>
                  <a:srgbClr val="1B1B1E"/>
                </a:solidFill>
                <a:effectLst/>
                <a:latin typeface="aktiv-grotesk"/>
              </a:rPr>
              <a:t>However, prejudices can make us fearful and lead to the wrong assumptions, like feeling we need to protect ourselves when we might be safe. Watch the video to learn more about prejudice from the Anne Frank Foundation.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39480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platform-bold"/>
              </a:rPr>
              <a:t>Timing: 10mins</a:t>
            </a:r>
            <a:br>
              <a:rPr lang="en-US" b="0" i="0" dirty="0">
                <a:solidFill>
                  <a:srgbClr val="1B1B1E"/>
                </a:solidFill>
                <a:effectLst/>
                <a:latin typeface="platform-bold"/>
              </a:rPr>
            </a:br>
            <a:endParaRPr lang="en-US" b="0" i="0" dirty="0">
              <a:solidFill>
                <a:srgbClr val="1B1B1E"/>
              </a:solidFill>
              <a:effectLst/>
              <a:latin typeface="platform-bold"/>
            </a:endParaRPr>
          </a:p>
          <a:p>
            <a:pPr algn="l"/>
            <a:r>
              <a:rPr lang="en-US" b="0" i="0" dirty="0">
                <a:solidFill>
                  <a:srgbClr val="1B1B1E"/>
                </a:solidFill>
                <a:effectLst/>
                <a:latin typeface="aktiv-grotesk"/>
              </a:rPr>
              <a:t>Sometimes people get caught up in violence because people talk about it in ways that makes it seem normal. Violence and knife crime is not normal. Discussions like this one help dispel any myths and work out what is real.</a:t>
            </a:r>
          </a:p>
          <a:p>
            <a:pPr algn="l"/>
            <a:r>
              <a:rPr lang="en-US" b="0" i="0" dirty="0">
                <a:solidFill>
                  <a:srgbClr val="1B1B1E"/>
                </a:solidFill>
                <a:effectLst/>
                <a:latin typeface="aktiv-grotesk"/>
              </a:rPr>
              <a:t>Ask group members to respond to each statement with an 'aye' or '</a:t>
            </a:r>
            <a:r>
              <a:rPr lang="en-US" b="0" i="0" dirty="0" err="1">
                <a:solidFill>
                  <a:srgbClr val="1B1B1E"/>
                </a:solidFill>
                <a:effectLst/>
                <a:latin typeface="aktiv-grotesk"/>
              </a:rPr>
              <a:t>naw</a:t>
            </a:r>
            <a:r>
              <a:rPr lang="en-US" b="0" i="0" dirty="0">
                <a:solidFill>
                  <a:srgbClr val="1B1B1E"/>
                </a:solidFill>
                <a:effectLst/>
                <a:latin typeface="aktiv-grotesk"/>
              </a:rPr>
              <a:t>' or whatever version of yes and no you use in your local dialect. Then go on to explain why you chose each answer. The real answer is in brackets.</a:t>
            </a:r>
          </a:p>
          <a:p>
            <a:pPr algn="l"/>
            <a:endParaRPr lang="en-US" b="0" i="0" dirty="0">
              <a:solidFill>
                <a:srgbClr val="1B1B1E"/>
              </a:solidFill>
              <a:effectLst/>
              <a:latin typeface="aktiv-grotesk"/>
            </a:endParaRPr>
          </a:p>
          <a:p>
            <a:pPr algn="l"/>
            <a:r>
              <a:rPr lang="en-US" b="0" i="0" dirty="0">
                <a:solidFill>
                  <a:srgbClr val="1B1B1E"/>
                </a:solidFill>
                <a:effectLst/>
                <a:latin typeface="platform-bold"/>
              </a:rPr>
              <a:t>1...</a:t>
            </a:r>
          </a:p>
          <a:p>
            <a:pPr algn="l"/>
            <a:r>
              <a:rPr lang="en-US" b="0" i="0" dirty="0">
                <a:solidFill>
                  <a:srgbClr val="1B1B1E"/>
                </a:solidFill>
                <a:effectLst/>
                <a:latin typeface="aktiv-grotesk"/>
              </a:rPr>
              <a:t>Men are more likely to carry knives than women. (Aye)</a:t>
            </a:r>
          </a:p>
          <a:p>
            <a:pPr algn="l"/>
            <a:r>
              <a:rPr lang="en-US" b="0" i="0" dirty="0">
                <a:solidFill>
                  <a:srgbClr val="1B1B1E"/>
                </a:solidFill>
                <a:effectLst/>
                <a:latin typeface="platform-bold"/>
              </a:rPr>
              <a:t>2...</a:t>
            </a:r>
          </a:p>
          <a:p>
            <a:pPr algn="l"/>
            <a:r>
              <a:rPr lang="en-US" b="0" i="0" dirty="0">
                <a:solidFill>
                  <a:srgbClr val="1B1B1E"/>
                </a:solidFill>
                <a:effectLst/>
                <a:latin typeface="aktiv-grotesk"/>
              </a:rPr>
              <a:t>It is more likely that you will be stabbed by a stranger than someone you know. (</a:t>
            </a:r>
            <a:r>
              <a:rPr lang="en-US" b="0" i="0" dirty="0" err="1">
                <a:solidFill>
                  <a:srgbClr val="1B1B1E"/>
                </a:solidFill>
                <a:effectLst/>
                <a:latin typeface="aktiv-grotesk"/>
              </a:rPr>
              <a:t>Naw</a:t>
            </a:r>
            <a:r>
              <a:rPr lang="en-US" b="0" i="0" dirty="0">
                <a:solidFill>
                  <a:srgbClr val="1B1B1E"/>
                </a:solidFill>
                <a:effectLst/>
                <a:latin typeface="aktiv-grotesk"/>
              </a:rPr>
              <a:t>)</a:t>
            </a:r>
          </a:p>
          <a:p>
            <a:pPr algn="l"/>
            <a:r>
              <a:rPr lang="en-US" b="0" i="0" dirty="0">
                <a:solidFill>
                  <a:srgbClr val="1B1B1E"/>
                </a:solidFill>
                <a:effectLst/>
                <a:latin typeface="platform-bold"/>
              </a:rPr>
              <a:t>3...</a:t>
            </a:r>
          </a:p>
          <a:p>
            <a:pPr algn="l"/>
            <a:r>
              <a:rPr lang="en-US" b="0" i="0" dirty="0">
                <a:solidFill>
                  <a:srgbClr val="1B1B1E"/>
                </a:solidFill>
                <a:effectLst/>
                <a:latin typeface="aktiv-grotesk"/>
              </a:rPr>
              <a:t>Police can stop and search you if they think you are carrying a knife. (Aye)</a:t>
            </a:r>
          </a:p>
          <a:p>
            <a:pPr algn="l"/>
            <a:r>
              <a:rPr lang="en-US" b="0" i="0" dirty="0">
                <a:solidFill>
                  <a:srgbClr val="1B1B1E"/>
                </a:solidFill>
                <a:effectLst/>
                <a:latin typeface="platform-bold"/>
              </a:rPr>
              <a:t>4...</a:t>
            </a:r>
          </a:p>
          <a:p>
            <a:pPr algn="l"/>
            <a:r>
              <a:rPr lang="en-US" b="0" i="0" dirty="0">
                <a:solidFill>
                  <a:srgbClr val="1B1B1E"/>
                </a:solidFill>
                <a:effectLst/>
                <a:latin typeface="aktiv-grotesk"/>
              </a:rPr>
              <a:t>Most people who carry knives are under 25. (</a:t>
            </a:r>
            <a:r>
              <a:rPr lang="en-US" b="0" i="0" dirty="0" err="1">
                <a:solidFill>
                  <a:srgbClr val="1B1B1E"/>
                </a:solidFill>
                <a:effectLst/>
                <a:latin typeface="aktiv-grotesk"/>
              </a:rPr>
              <a:t>Naw</a:t>
            </a:r>
            <a:r>
              <a:rPr lang="en-US" b="0" i="0" dirty="0">
                <a:solidFill>
                  <a:srgbClr val="1B1B1E"/>
                </a:solidFill>
                <a:effectLst/>
                <a:latin typeface="aktiv-grotesk"/>
              </a:rPr>
              <a:t>, they are usually over 25)</a:t>
            </a:r>
          </a:p>
          <a:p>
            <a:pPr algn="l"/>
            <a:r>
              <a:rPr lang="en-US" b="0" i="0" dirty="0">
                <a:solidFill>
                  <a:srgbClr val="1B1B1E"/>
                </a:solidFill>
                <a:effectLst/>
                <a:latin typeface="platform-bold"/>
              </a:rPr>
              <a:t>5...</a:t>
            </a:r>
          </a:p>
          <a:p>
            <a:pPr algn="l"/>
            <a:r>
              <a:rPr lang="en-US" b="0" i="0" dirty="0">
                <a:solidFill>
                  <a:srgbClr val="1B1B1E"/>
                </a:solidFill>
                <a:effectLst/>
                <a:latin typeface="aktiv-grotesk"/>
              </a:rPr>
              <a:t>Carrying a knife is a good way to protect yourself in a risky area. (</a:t>
            </a:r>
            <a:r>
              <a:rPr lang="en-US" b="0" i="0" dirty="0" err="1">
                <a:solidFill>
                  <a:srgbClr val="1B1B1E"/>
                </a:solidFill>
                <a:effectLst/>
                <a:latin typeface="aktiv-grotesk"/>
              </a:rPr>
              <a:t>Naw</a:t>
            </a:r>
            <a:r>
              <a:rPr lang="en-US" b="0" i="0" dirty="0">
                <a:solidFill>
                  <a:srgbClr val="1B1B1E"/>
                </a:solidFill>
                <a:effectLst/>
                <a:latin typeface="aktiv-grotesk"/>
              </a:rPr>
              <a:t>, carrying a knife can lead to using it. Or you can be prosecuted for carrying.)</a:t>
            </a:r>
          </a:p>
          <a:p>
            <a:pPr algn="l"/>
            <a:endParaRPr lang="en-US" b="0" i="0" dirty="0">
              <a:solidFill>
                <a:srgbClr val="1B1B1E"/>
              </a:solidFill>
              <a:effectLst/>
              <a:latin typeface="aktiv-grotesk"/>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Pick something high that everyone has to touch for 'up' and something low that they touch for 'down'. This can be as simple as standing up and crouching down, or touching a basketball hoop and a bench, or they can stand up/sit down, or put a thumb up/thumb down depending on where you are and how much energy you want to generate.</a:t>
            </a:r>
            <a:br>
              <a:rPr lang="en-US" b="0" i="0" dirty="0">
                <a:solidFill>
                  <a:srgbClr val="1B1B1E"/>
                </a:solidFill>
                <a:effectLst/>
                <a:latin typeface="aktiv-grotesk"/>
              </a:rPr>
            </a:br>
            <a:br>
              <a:rPr lang="en-US" dirty="0"/>
            </a:br>
            <a:endParaRPr lang="en-US" b="0" i="0" dirty="0">
              <a:solidFill>
                <a:srgbClr val="1B1B1E"/>
              </a:solidFill>
              <a:effectLst/>
              <a:latin typeface="aktiv-grotesk"/>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6990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Here are the answers:</a:t>
            </a:r>
          </a:p>
          <a:p>
            <a:pPr algn="l">
              <a:buFont typeface="+mj-lt"/>
              <a:buAutoNum type="arabicPeriod"/>
            </a:pPr>
            <a:r>
              <a:rPr lang="en-US" b="0" i="0" dirty="0">
                <a:solidFill>
                  <a:srgbClr val="1B1B1E"/>
                </a:solidFill>
                <a:effectLst/>
                <a:latin typeface="aktiv-grotesk"/>
              </a:rPr>
              <a:t>Crimes associated with offensive weapons (down by 61% in the last 10 years)</a:t>
            </a:r>
          </a:p>
          <a:p>
            <a:pPr algn="l">
              <a:buFont typeface="+mj-lt"/>
              <a:buAutoNum type="arabicPeriod"/>
            </a:pPr>
            <a:r>
              <a:rPr lang="en-US" b="0" i="0" dirty="0">
                <a:solidFill>
                  <a:srgbClr val="1B1B1E"/>
                </a:solidFill>
                <a:effectLst/>
                <a:latin typeface="aktiv-grotesk"/>
              </a:rPr>
              <a:t>Convictions of young people (down by 85%)</a:t>
            </a:r>
          </a:p>
          <a:p>
            <a:pPr algn="l">
              <a:buFont typeface="+mj-lt"/>
              <a:buAutoNum type="arabicPeriod"/>
            </a:pPr>
            <a:r>
              <a:rPr lang="en-US" b="0" i="0" dirty="0">
                <a:solidFill>
                  <a:srgbClr val="1B1B1E"/>
                </a:solidFill>
                <a:effectLst/>
                <a:latin typeface="aktiv-grotesk"/>
              </a:rPr>
              <a:t>Sexual and nonsexual crimes (up due to a new way of recording domestic violence)</a:t>
            </a:r>
          </a:p>
          <a:p>
            <a:pPr algn="l">
              <a:buFont typeface="+mj-lt"/>
              <a:buAutoNum type="arabicPeriod"/>
            </a:pPr>
            <a:r>
              <a:rPr lang="en-US" b="0" i="0" dirty="0">
                <a:solidFill>
                  <a:srgbClr val="1B1B1E"/>
                </a:solidFill>
                <a:effectLst/>
                <a:latin typeface="aktiv-grotesk"/>
              </a:rPr>
              <a:t>Hate crime (is on the rise)</a:t>
            </a:r>
          </a:p>
          <a:p>
            <a:pPr algn="l">
              <a:buFont typeface="+mj-lt"/>
              <a:buAutoNum type="arabicPeriod"/>
            </a:pPr>
            <a:r>
              <a:rPr lang="en-US" b="0" i="0" dirty="0">
                <a:solidFill>
                  <a:srgbClr val="1B1B1E"/>
                </a:solidFill>
                <a:effectLst/>
                <a:latin typeface="aktiv-grotesk"/>
              </a:rPr>
              <a:t>Crime levels since the lockdown (down by 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https://www.noknivesbetterlives.com/lived-experiences/lisas-story-2/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62002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dirty="0"/>
              <a:t>Remind participants:</a:t>
            </a:r>
          </a:p>
          <a:p>
            <a:endParaRPr lang="en-GB" dirty="0"/>
          </a:p>
          <a:p>
            <a:pPr marL="171450" indent="-171450">
              <a:buFontTx/>
              <a:buChar char="-"/>
            </a:pPr>
            <a:r>
              <a:rPr lang="en-GB" dirty="0"/>
              <a:t>No images of knives or blood</a:t>
            </a:r>
          </a:p>
          <a:p>
            <a:pPr marL="171450" indent="-171450">
              <a:buFontTx/>
              <a:buChar char="-"/>
            </a:pPr>
            <a:r>
              <a:rPr lang="en-GB" dirty="0"/>
              <a:t>Ensure their facts are accurate </a:t>
            </a:r>
          </a:p>
          <a:p>
            <a:pPr marL="171450" indent="-171450">
              <a:buFontTx/>
              <a:buChar char="-"/>
            </a:pPr>
            <a:endParaRPr lang="en-GB"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dirty="0"/>
              <a:t>Sc</a:t>
            </a:r>
            <a:r>
              <a:rPr lang="en-US" dirty="0" err="1"/>
              <a:t>enario</a:t>
            </a:r>
            <a:r>
              <a:rPr lang="en-US" dirty="0"/>
              <a:t> cards </a:t>
            </a:r>
          </a:p>
          <a:p>
            <a:r>
              <a:rPr lang="en-US" dirty="0"/>
              <a:t>Dice with the 5Ds labeled or relate a numbered dice to the strategies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96189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Questions should be chosen based upon time and aim of your circle. Use a talking object to help control people talking over each other.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Questions should be chosen based upon time and aim of your circle. Use a talking object to help control people talking over each other.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Time: 7 minutes</a:t>
            </a:r>
          </a:p>
          <a:p>
            <a:r>
              <a:rPr lang="en-US" dirty="0"/>
              <a:t>Resources: </a:t>
            </a:r>
          </a:p>
          <a:p>
            <a:pPr marL="171450" indent="-171450">
              <a:buFontTx/>
              <a:buChar char="-"/>
            </a:pPr>
            <a:r>
              <a:rPr lang="en-US" dirty="0"/>
              <a:t>Flipchart paper</a:t>
            </a:r>
          </a:p>
          <a:p>
            <a:pPr marL="171450" indent="-171450">
              <a:buFontTx/>
              <a:buChar char="-"/>
            </a:pPr>
            <a:r>
              <a:rPr lang="en-US" dirty="0"/>
              <a:t>pens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9666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Put a 5 minute timer on the board.</a:t>
            </a:r>
          </a:p>
          <a:p>
            <a:r>
              <a:rPr lang="en-GB" dirty="0"/>
              <a:t>Once the time is up, go around the groups and discuss some of their answers.</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352031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Give the participants a time limit for each stage </a:t>
            </a:r>
            <a:r>
              <a:rPr lang="en-GB" dirty="0" err="1"/>
              <a:t>ie</a:t>
            </a:r>
            <a:r>
              <a:rPr lang="en-GB" dirty="0"/>
              <a:t>. 1 minute think, 2 minutes pair </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15748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Give the participants a time limit for each stage </a:t>
            </a:r>
            <a:r>
              <a:rPr lang="en-GB" dirty="0" err="1"/>
              <a:t>ie</a:t>
            </a:r>
            <a:r>
              <a:rPr lang="en-GB" dirty="0"/>
              <a:t>. 1 minute think, 2 minutes pair </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10128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platform-bold"/>
              </a:rPr>
              <a:t>Timing: 15mins</a:t>
            </a:r>
            <a:br>
              <a:rPr lang="en-US" b="0" i="0" dirty="0">
                <a:solidFill>
                  <a:srgbClr val="1B1B1E"/>
                </a:solidFill>
                <a:effectLst/>
                <a:latin typeface="platform-bold"/>
              </a:rPr>
            </a:br>
            <a:endParaRPr lang="en-US" b="0" i="0" dirty="0">
              <a:solidFill>
                <a:srgbClr val="1B1B1E"/>
              </a:solidFill>
              <a:effectLst/>
              <a:latin typeface="platform-bold"/>
            </a:endParaRPr>
          </a:p>
          <a:p>
            <a:pPr algn="l">
              <a:buFont typeface="Arial" panose="020B0604020202020204" pitchFamily="34" charset="0"/>
              <a:buChar char="•"/>
            </a:pPr>
            <a:r>
              <a:rPr lang="en-US" b="0" i="0" dirty="0">
                <a:solidFill>
                  <a:srgbClr val="1B1B1E"/>
                </a:solidFill>
                <a:effectLst/>
                <a:latin typeface="aktiv-grotesk"/>
              </a:rPr>
              <a:t>A print out of the </a:t>
            </a:r>
            <a:r>
              <a:rPr lang="en-US" b="0" i="0" dirty="0" err="1">
                <a:solidFill>
                  <a:srgbClr val="1B1B1E"/>
                </a:solidFill>
                <a:effectLst/>
                <a:latin typeface="aktiv-grotesk"/>
              </a:rPr>
              <a:t>harmometer</a:t>
            </a:r>
            <a:r>
              <a:rPr lang="en-US" b="0" i="0" dirty="0">
                <a:solidFill>
                  <a:srgbClr val="1B1B1E"/>
                </a:solidFill>
                <a:effectLst/>
                <a:latin typeface="aktiv-grotesk"/>
              </a:rPr>
              <a:t> image, or your own version hand-drawn onto a flip chart (you will need enough copies to work in small groups)</a:t>
            </a:r>
          </a:p>
          <a:p>
            <a:pPr algn="l">
              <a:buFont typeface="Arial" panose="020B0604020202020204" pitchFamily="34" charset="0"/>
              <a:buChar char="•"/>
            </a:pPr>
            <a:r>
              <a:rPr lang="en-US" b="0" i="0" dirty="0">
                <a:solidFill>
                  <a:srgbClr val="1B1B1E"/>
                </a:solidFill>
                <a:effectLst/>
                <a:latin typeface="aktiv-grotesk"/>
              </a:rPr>
              <a:t>Sticky notes with the 12 statements on them. (You could make these into reusable cards and use blue tack to stick them on.)</a:t>
            </a:r>
          </a:p>
          <a:p>
            <a:pPr algn="l">
              <a:buFont typeface="Arial" panose="020B0604020202020204" pitchFamily="34" charset="0"/>
              <a:buChar char="•"/>
            </a:pPr>
            <a:endParaRPr lang="en-US" b="0" i="0" dirty="0">
              <a:solidFill>
                <a:srgbClr val="1B1B1E"/>
              </a:solidFill>
              <a:effectLst/>
              <a:latin typeface="aktiv-grotesk"/>
            </a:endParaRPr>
          </a:p>
          <a:p>
            <a:pPr algn="l"/>
            <a:r>
              <a:rPr lang="en-US" b="0" i="0" dirty="0">
                <a:solidFill>
                  <a:srgbClr val="1B1B1E"/>
                </a:solidFill>
                <a:effectLst/>
                <a:latin typeface="aktiv-grotesk"/>
              </a:rPr>
              <a:t>Explain that as a group you are going to explore violent acts and how much harm they cause. As an opener you can ask about types of harm that the group can identify.</a:t>
            </a:r>
          </a:p>
          <a:p>
            <a:pPr algn="l"/>
            <a:r>
              <a:rPr lang="en-US" b="0" i="0" dirty="0">
                <a:solidFill>
                  <a:srgbClr val="1B1B1E"/>
                </a:solidFill>
                <a:effectLst/>
                <a:latin typeface="aktiv-grotesk"/>
              </a:rPr>
              <a:t>Remember that we are focusing on violence and knife crime, but other harms might be involved. For example, stress, fear and other factors that occur in the lead-up, during and after an incident.</a:t>
            </a:r>
          </a:p>
          <a:p>
            <a:pPr algn="l">
              <a:buFont typeface="Arial" panose="020B0604020202020204" pitchFamily="34" charset="0"/>
              <a:buChar char="•"/>
            </a:pPr>
            <a:endParaRPr lang="en-US" b="0" i="0" dirty="0">
              <a:solidFill>
                <a:srgbClr val="1B1B1E"/>
              </a:solidFill>
              <a:effectLst/>
              <a:latin typeface="aktiv-grotesk"/>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0" i="0" dirty="0">
                <a:solidFill>
                  <a:srgbClr val="1B1B1E"/>
                </a:solidFill>
                <a:effectLst/>
                <a:latin typeface="aktiv-grotesk"/>
              </a:rPr>
              <a:t>Use these categories and write them onto sticky notes, then place them on the </a:t>
            </a:r>
            <a:r>
              <a:rPr lang="en-US" b="0" i="0" dirty="0" err="1">
                <a:solidFill>
                  <a:srgbClr val="1B1B1E"/>
                </a:solidFill>
                <a:effectLst/>
                <a:latin typeface="aktiv-grotesk"/>
              </a:rPr>
              <a:t>harmometer</a:t>
            </a:r>
            <a:r>
              <a:rPr lang="en-US" b="0" i="0" dirty="0">
                <a:solidFill>
                  <a:srgbClr val="1B1B1E"/>
                </a:solidFill>
                <a:effectLst/>
                <a:latin typeface="aktiv-grotesk"/>
              </a:rPr>
              <a:t> according to which ones cause the most harm and which ones cause the least harm.</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0002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youtu.be/Bd_XlbDkgJ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youtu.be/iA6KAWVR23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youtu.be/0XqiS-I7v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youtu.be/xgUyKXxphe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youtu.be/aETJ1oQ3_V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hyperlink" Target="https://youtu.be/IzEdSdvFLU0"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youtu.be/1xbz4_s0xcc"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5358379" y="30302"/>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660160">
            <a:off x="2514500" y="4047917"/>
            <a:ext cx="4705610" cy="3064527"/>
          </a:xfrm>
          <a:prstGeom prst="rect">
            <a:avLst/>
          </a:prstGeom>
        </p:spPr>
      </p:pic>
      <p:sp>
        <p:nvSpPr>
          <p:cNvPr id="9" name="TextBox 9"/>
          <p:cNvSpPr txBox="1"/>
          <p:nvPr/>
        </p:nvSpPr>
        <p:spPr>
          <a:xfrm rot="-604671">
            <a:off x="1509687" y="5066545"/>
            <a:ext cx="9075597" cy="2603277"/>
          </a:xfrm>
          <a:prstGeom prst="rect">
            <a:avLst/>
          </a:prstGeom>
        </p:spPr>
        <p:txBody>
          <a:bodyPr wrap="square" lIns="0" tIns="0" rIns="0" bIns="0" rtlCol="0" anchor="t">
            <a:spAutoFit/>
          </a:bodyPr>
          <a:lstStyle/>
          <a:p>
            <a:pPr>
              <a:lnSpc>
                <a:spcPts val="9529"/>
              </a:lnSpc>
            </a:pPr>
            <a:r>
              <a:rPr lang="en-US" sz="13800" dirty="0">
                <a:solidFill>
                  <a:srgbClr val="000000"/>
                </a:solidFill>
                <a:latin typeface="Platform"/>
              </a:rPr>
              <a:t>Knife Facts</a:t>
            </a:r>
            <a:endParaRPr lang="en-US" sz="9600" dirty="0">
              <a:solidFill>
                <a:srgbClr val="000000"/>
              </a:solidFill>
              <a:latin typeface="Platform"/>
            </a:endParaRPr>
          </a:p>
          <a:p>
            <a:pPr>
              <a:lnSpc>
                <a:spcPts val="10752"/>
              </a:lnSpc>
            </a:pPr>
            <a:endParaRPr lang="en-US" sz="9342" dirty="0">
              <a:solidFill>
                <a:srgbClr val="000000"/>
              </a:solidFill>
              <a:latin typeface="Platform"/>
            </a:endParaRPr>
          </a:p>
        </p:txBody>
      </p:sp>
      <p:grpSp>
        <p:nvGrpSpPr>
          <p:cNvPr id="5" name="Group 5"/>
          <p:cNvGrpSpPr/>
          <p:nvPr/>
        </p:nvGrpSpPr>
        <p:grpSpPr>
          <a:xfrm rot="-608548">
            <a:off x="17325413" y="-893244"/>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6" name="Picture 15" descr="A picture containing text, book&#10;&#10;Description automatically generated">
            <a:extLst>
              <a:ext uri="{FF2B5EF4-FFF2-40B4-BE49-F238E27FC236}">
                <a16:creationId xmlns:a16="http://schemas.microsoft.com/office/drawing/2014/main" id="{F6580794-EA73-B193-0A62-38F9426FD818}"/>
              </a:ext>
            </a:extLst>
          </p:cNvPr>
          <p:cNvPicPr>
            <a:picLocks noChangeAspect="1"/>
          </p:cNvPicPr>
          <p:nvPr/>
        </p:nvPicPr>
        <p:blipFill rotWithShape="1">
          <a:blip r:embed="rId4">
            <a:extLst>
              <a:ext uri="{28A0092B-C50C-407E-A947-70E740481C1C}">
                <a14:useLocalDpi xmlns:a14="http://schemas.microsoft.com/office/drawing/2010/main" val="0"/>
              </a:ext>
            </a:extLst>
          </a:blip>
          <a:srcRect t="12960"/>
          <a:stretch/>
        </p:blipFill>
        <p:spPr>
          <a:xfrm rot="21074547">
            <a:off x="9856424" y="-672767"/>
            <a:ext cx="7847805" cy="12505893"/>
          </a:xfrm>
          <a:prstGeom prst="rect">
            <a:avLst/>
          </a:prstGeom>
        </p:spPr>
      </p:pic>
      <p:grpSp>
        <p:nvGrpSpPr>
          <p:cNvPr id="11" name="Group 11"/>
          <p:cNvGrpSpPr/>
          <p:nvPr/>
        </p:nvGrpSpPr>
        <p:grpSpPr>
          <a:xfrm rot="-608548">
            <a:off x="17325413" y="-893244"/>
            <a:ext cx="6349279" cy="11472600"/>
            <a:chOff x="0" y="0"/>
            <a:chExt cx="1672238" cy="3021590"/>
          </a:xfrm>
        </p:grpSpPr>
        <p:sp>
          <p:nvSpPr>
            <p:cNvPr id="12" name="Freeform 12"/>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4" name="Picture 1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644717" y="839445"/>
            <a:ext cx="5762740" cy="30793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67165" y="8679270"/>
            <a:ext cx="2167194" cy="1158059"/>
          </a:xfrm>
          <a:prstGeom prst="rect">
            <a:avLst/>
          </a:prstGeom>
        </p:spPr>
      </p:pic>
      <p:sp>
        <p:nvSpPr>
          <p:cNvPr id="11" name="TextBox 9">
            <a:extLst>
              <a:ext uri="{FF2B5EF4-FFF2-40B4-BE49-F238E27FC236}">
                <a16:creationId xmlns:a16="http://schemas.microsoft.com/office/drawing/2014/main" id="{2020587D-FF29-40F8-1E11-CA423122CF59}"/>
              </a:ext>
            </a:extLst>
          </p:cNvPr>
          <p:cNvSpPr txBox="1"/>
          <p:nvPr/>
        </p:nvSpPr>
        <p:spPr>
          <a:xfrm rot="12542">
            <a:off x="1625257" y="2878651"/>
            <a:ext cx="14482085" cy="5909310"/>
          </a:xfrm>
          <a:prstGeom prst="rect">
            <a:avLst/>
          </a:prstGeom>
        </p:spPr>
        <p:txBody>
          <a:bodyPr wrap="square" lIns="0" tIns="0" rIns="0" bIns="0" rtlCol="0" anchor="t">
            <a:spAutoFit/>
          </a:bodyPr>
          <a:lstStyle/>
          <a:p>
            <a:r>
              <a:rPr lang="en-US" sz="3200" dirty="0">
                <a:solidFill>
                  <a:srgbClr val="000000"/>
                </a:solidFill>
                <a:latin typeface="AktivGrotesk-Medium"/>
              </a:rPr>
              <a:t>‘Knife crime’ includes offences where knives are used to </a:t>
            </a:r>
            <a:r>
              <a:rPr lang="en-US" sz="3200" b="1" dirty="0">
                <a:solidFill>
                  <a:srgbClr val="000000"/>
                </a:solidFill>
                <a:latin typeface="AktivGrotesk-Medium"/>
              </a:rPr>
              <a:t>inflict injury on another person,</a:t>
            </a:r>
            <a:r>
              <a:rPr lang="en-US" sz="3200" dirty="0">
                <a:solidFill>
                  <a:srgbClr val="000000"/>
                </a:solidFill>
                <a:latin typeface="AktivGrotesk-Medium"/>
              </a:rPr>
              <a:t> such as assault or homicide, or crimes involving the </a:t>
            </a:r>
            <a:r>
              <a:rPr lang="en-US" sz="3200" b="1" dirty="0">
                <a:solidFill>
                  <a:srgbClr val="000000"/>
                </a:solidFill>
                <a:latin typeface="AktivGrotesk-Medium"/>
              </a:rPr>
              <a:t>possession</a:t>
            </a:r>
            <a:r>
              <a:rPr lang="en-US" sz="3200" dirty="0">
                <a:solidFill>
                  <a:srgbClr val="000000"/>
                </a:solidFill>
                <a:latin typeface="AktivGrotesk-Medium"/>
              </a:rPr>
              <a:t> of a weapon. </a:t>
            </a:r>
          </a:p>
          <a:p>
            <a:endParaRPr lang="en-US" sz="3200" dirty="0">
              <a:solidFill>
                <a:srgbClr val="000000"/>
              </a:solidFill>
              <a:latin typeface="AktivGrotesk-Medium"/>
            </a:endParaRPr>
          </a:p>
          <a:p>
            <a:r>
              <a:rPr lang="en-US" sz="3200" dirty="0">
                <a:solidFill>
                  <a:srgbClr val="000000"/>
                </a:solidFill>
                <a:latin typeface="AktivGrotesk-Medium"/>
              </a:rPr>
              <a:t>There are offences that are specifically related to knife crime. These include:  </a:t>
            </a:r>
          </a:p>
          <a:p>
            <a:pPr marL="457200" indent="-457200">
              <a:buFont typeface="Arial" panose="020B0604020202020204" pitchFamily="34" charset="0"/>
              <a:buChar char="•"/>
            </a:pPr>
            <a:r>
              <a:rPr lang="en-US" sz="3200" dirty="0">
                <a:solidFill>
                  <a:srgbClr val="000000"/>
                </a:solidFill>
                <a:latin typeface="AktivGrotesk-Medium"/>
              </a:rPr>
              <a:t>the </a:t>
            </a:r>
            <a:r>
              <a:rPr lang="en-US" sz="3200" b="1" dirty="0">
                <a:solidFill>
                  <a:srgbClr val="000000"/>
                </a:solidFill>
                <a:latin typeface="AktivGrotesk-Medium"/>
              </a:rPr>
              <a:t>carrying of a knife in a public place </a:t>
            </a:r>
            <a:r>
              <a:rPr lang="en-US" sz="3200" dirty="0">
                <a:solidFill>
                  <a:srgbClr val="000000"/>
                </a:solidFill>
                <a:latin typeface="AktivGrotesk-Medium"/>
              </a:rPr>
              <a:t>without reasonable excuse or lawful authority (section 49 Criminal Law (Consolidation) (Scotland) Act 1995)  </a:t>
            </a:r>
          </a:p>
          <a:p>
            <a:pPr marL="457200" indent="-457200">
              <a:buFont typeface="Arial" panose="020B0604020202020204" pitchFamily="34" charset="0"/>
              <a:buChar char="•"/>
            </a:pPr>
            <a:endParaRPr lang="en-US" sz="3200" dirty="0">
              <a:solidFill>
                <a:srgbClr val="000000"/>
              </a:solidFill>
              <a:latin typeface="AktivGrotesk-Medium"/>
            </a:endParaRPr>
          </a:p>
          <a:p>
            <a:pPr marL="457200" indent="-457200">
              <a:buFont typeface="Arial" panose="020B0604020202020204" pitchFamily="34" charset="0"/>
              <a:buChar char="•"/>
            </a:pPr>
            <a:r>
              <a:rPr lang="en-US" sz="3200" dirty="0">
                <a:solidFill>
                  <a:srgbClr val="000000"/>
                </a:solidFill>
                <a:latin typeface="AktivGrotesk-Medium"/>
              </a:rPr>
              <a:t>the </a:t>
            </a:r>
            <a:r>
              <a:rPr lang="en-US" sz="3200" b="1" dirty="0">
                <a:solidFill>
                  <a:srgbClr val="000000"/>
                </a:solidFill>
                <a:latin typeface="AktivGrotesk-Medium"/>
              </a:rPr>
              <a:t>selling</a:t>
            </a:r>
            <a:r>
              <a:rPr lang="en-US" sz="3200" dirty="0">
                <a:solidFill>
                  <a:srgbClr val="000000"/>
                </a:solidFill>
                <a:latin typeface="AktivGrotesk-Medium"/>
              </a:rPr>
              <a:t> of knives to young people </a:t>
            </a:r>
            <a:r>
              <a:rPr lang="en-US" sz="3200" b="1" dirty="0">
                <a:solidFill>
                  <a:srgbClr val="000000"/>
                </a:solidFill>
                <a:latin typeface="AktivGrotesk-Medium"/>
              </a:rPr>
              <a:t>under 16 years old</a:t>
            </a:r>
          </a:p>
          <a:p>
            <a:pPr marL="457200" indent="-457200">
              <a:buFont typeface="Arial" panose="020B0604020202020204" pitchFamily="34" charset="0"/>
              <a:buChar char="•"/>
            </a:pPr>
            <a:endParaRPr lang="en-US" sz="3200" dirty="0">
              <a:solidFill>
                <a:srgbClr val="000000"/>
              </a:solidFill>
              <a:latin typeface="AktivGrotesk-Medium"/>
            </a:endParaRPr>
          </a:p>
          <a:p>
            <a:pPr marL="457200" indent="-457200">
              <a:buFont typeface="Arial" panose="020B0604020202020204" pitchFamily="34" charset="0"/>
              <a:buChar char="•"/>
            </a:pPr>
            <a:r>
              <a:rPr lang="en-US" sz="3200" dirty="0">
                <a:solidFill>
                  <a:srgbClr val="000000"/>
                </a:solidFill>
                <a:latin typeface="AktivGrotesk-Medium"/>
              </a:rPr>
              <a:t>the sale of </a:t>
            </a:r>
            <a:r>
              <a:rPr lang="en-US" sz="3200" b="1" dirty="0">
                <a:solidFill>
                  <a:srgbClr val="000000"/>
                </a:solidFill>
                <a:latin typeface="AktivGrotesk-Medium"/>
              </a:rPr>
              <a:t>knives to people under 18 years old </a:t>
            </a:r>
            <a:r>
              <a:rPr lang="en-US" sz="3200" dirty="0">
                <a:solidFill>
                  <a:srgbClr val="000000"/>
                </a:solidFill>
                <a:latin typeface="AktivGrotesk-Medium"/>
              </a:rPr>
              <a:t>which are not designed for </a:t>
            </a:r>
            <a:r>
              <a:rPr lang="en-US" sz="3200" b="1" dirty="0">
                <a:solidFill>
                  <a:srgbClr val="000000"/>
                </a:solidFill>
                <a:latin typeface="AktivGrotesk-Medium"/>
              </a:rPr>
              <a:t>a domestic purpose </a:t>
            </a:r>
            <a:r>
              <a:rPr lang="en-US" sz="3200" dirty="0">
                <a:solidFill>
                  <a:srgbClr val="000000"/>
                </a:solidFill>
                <a:latin typeface="AktivGrotesk-Medium"/>
              </a:rPr>
              <a:t>(section141A Criminal Justice Act 1988).</a:t>
            </a:r>
          </a:p>
        </p:txBody>
      </p:sp>
      <p:sp>
        <p:nvSpPr>
          <p:cNvPr id="9" name="TextBox 5">
            <a:extLst>
              <a:ext uri="{FF2B5EF4-FFF2-40B4-BE49-F238E27FC236}">
                <a16:creationId xmlns:a16="http://schemas.microsoft.com/office/drawing/2014/main" id="{15813255-2B5F-BBE6-99ED-06646348D707}"/>
              </a:ext>
            </a:extLst>
          </p:cNvPr>
          <p:cNvSpPr txBox="1"/>
          <p:nvPr/>
        </p:nvSpPr>
        <p:spPr>
          <a:xfrm rot="-24435">
            <a:off x="1617418" y="1306816"/>
            <a:ext cx="10199524" cy="1102866"/>
          </a:xfrm>
          <a:prstGeom prst="rect">
            <a:avLst/>
          </a:prstGeom>
        </p:spPr>
        <p:txBody>
          <a:bodyPr wrap="square" lIns="0" tIns="0" rIns="0" bIns="0" rtlCol="0" anchor="t">
            <a:spAutoFit/>
          </a:bodyPr>
          <a:lstStyle/>
          <a:p>
            <a:pPr>
              <a:lnSpc>
                <a:spcPts val="8639"/>
              </a:lnSpc>
            </a:pPr>
            <a:r>
              <a:rPr lang="en-US" sz="8469" dirty="0">
                <a:solidFill>
                  <a:srgbClr val="000000"/>
                </a:solidFill>
                <a:latin typeface="Platform"/>
              </a:rPr>
              <a:t>What is knife crime? </a:t>
            </a:r>
          </a:p>
        </p:txBody>
      </p:sp>
    </p:spTree>
    <p:extLst>
      <p:ext uri="{BB962C8B-B14F-4D97-AF65-F5344CB8AC3E}">
        <p14:creationId xmlns:p14="http://schemas.microsoft.com/office/powerpoint/2010/main" val="769055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67165" y="8679270"/>
            <a:ext cx="2167194" cy="1158059"/>
          </a:xfrm>
          <a:prstGeom prst="rect">
            <a:avLst/>
          </a:prstGeom>
        </p:spPr>
      </p:pic>
      <p:sp>
        <p:nvSpPr>
          <p:cNvPr id="11" name="TextBox 9">
            <a:extLst>
              <a:ext uri="{FF2B5EF4-FFF2-40B4-BE49-F238E27FC236}">
                <a16:creationId xmlns:a16="http://schemas.microsoft.com/office/drawing/2014/main" id="{2020587D-FF29-40F8-1E11-CA423122CF59}"/>
              </a:ext>
            </a:extLst>
          </p:cNvPr>
          <p:cNvSpPr txBox="1"/>
          <p:nvPr/>
        </p:nvSpPr>
        <p:spPr>
          <a:xfrm rot="12542">
            <a:off x="1647380" y="2830150"/>
            <a:ext cx="14482085" cy="6401753"/>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solidFill>
                  <a:srgbClr val="000000"/>
                </a:solidFill>
                <a:latin typeface="AktivGrotesk-Medium"/>
              </a:rPr>
              <a:t>22% of adults thought people carrying knives was common in 2009/10, but this has fallen to 12% over the last decade  </a:t>
            </a:r>
          </a:p>
          <a:p>
            <a:pPr marL="457200" indent="-457200">
              <a:buFont typeface="Arial" panose="020B0604020202020204" pitchFamily="34" charset="0"/>
              <a:buChar char="•"/>
            </a:pPr>
            <a:r>
              <a:rPr lang="en-US" sz="3200" dirty="0">
                <a:solidFill>
                  <a:srgbClr val="000000"/>
                </a:solidFill>
                <a:latin typeface="AktivGrotesk-Medium"/>
              </a:rPr>
              <a:t>Violent crime in 2017/18 did not commonly involve the presence of weapons. A knife was reported as being present in 7% of violent incidents where someone saw or heard what was happening. </a:t>
            </a:r>
          </a:p>
          <a:p>
            <a:pPr marL="457200" indent="-457200">
              <a:buFont typeface="Arial" panose="020B0604020202020204" pitchFamily="34" charset="0"/>
              <a:buChar char="•"/>
            </a:pPr>
            <a:r>
              <a:rPr lang="en-US" sz="3200" dirty="0">
                <a:solidFill>
                  <a:srgbClr val="000000"/>
                </a:solidFill>
                <a:latin typeface="AktivGrotesk-Medium"/>
              </a:rPr>
              <a:t>A sharp instrument was the main method of killing for 58% (34) of homicide victims.</a:t>
            </a:r>
          </a:p>
          <a:p>
            <a:pPr marL="457200" indent="-457200">
              <a:buFont typeface="Arial" panose="020B0604020202020204" pitchFamily="34" charset="0"/>
              <a:buChar char="•"/>
            </a:pPr>
            <a:r>
              <a:rPr lang="en-US" sz="3200" dirty="0">
                <a:solidFill>
                  <a:srgbClr val="000000"/>
                </a:solidFill>
                <a:latin typeface="AktivGrotesk-Medium"/>
              </a:rPr>
              <a:t>Crimes handling an offensive weapon account for 6% of ‘Other’ homicide crimes in 2017-18 (72 of these occurred within a prison and 128 in a school). </a:t>
            </a:r>
          </a:p>
          <a:p>
            <a:pPr marL="457200" indent="-457200">
              <a:buFont typeface="Arial" panose="020B0604020202020204" pitchFamily="34" charset="0"/>
              <a:buChar char="•"/>
            </a:pPr>
            <a:r>
              <a:rPr lang="en-US" sz="3200" dirty="0">
                <a:solidFill>
                  <a:srgbClr val="000000"/>
                </a:solidFill>
                <a:latin typeface="AktivGrotesk-Medium"/>
              </a:rPr>
              <a:t>Over the ten year period from 2008-09 to 2017-18 weapon related crime has decreased by 60%. But it has gone up a bit recently (9% increase from 3,271 in 2016-17 to 3,570 in 2017-18).</a:t>
            </a:r>
          </a:p>
        </p:txBody>
      </p:sp>
      <p:sp>
        <p:nvSpPr>
          <p:cNvPr id="9" name="TextBox 5">
            <a:extLst>
              <a:ext uri="{FF2B5EF4-FFF2-40B4-BE49-F238E27FC236}">
                <a16:creationId xmlns:a16="http://schemas.microsoft.com/office/drawing/2014/main" id="{15813255-2B5F-BBE6-99ED-06646348D707}"/>
              </a:ext>
            </a:extLst>
          </p:cNvPr>
          <p:cNvSpPr txBox="1"/>
          <p:nvPr/>
        </p:nvSpPr>
        <p:spPr>
          <a:xfrm rot="-24435">
            <a:off x="1617418" y="1306816"/>
            <a:ext cx="10199524" cy="1102866"/>
          </a:xfrm>
          <a:prstGeom prst="rect">
            <a:avLst/>
          </a:prstGeom>
        </p:spPr>
        <p:txBody>
          <a:bodyPr wrap="square" lIns="0" tIns="0" rIns="0" bIns="0" rtlCol="0" anchor="t">
            <a:spAutoFit/>
          </a:bodyPr>
          <a:lstStyle/>
          <a:p>
            <a:pPr>
              <a:lnSpc>
                <a:spcPts val="8639"/>
              </a:lnSpc>
            </a:pPr>
            <a:r>
              <a:rPr lang="en-US" sz="8469" dirty="0">
                <a:solidFill>
                  <a:srgbClr val="000000"/>
                </a:solidFill>
                <a:latin typeface="Platform"/>
              </a:rPr>
              <a:t>Knife Facts</a:t>
            </a:r>
          </a:p>
        </p:txBody>
      </p:sp>
    </p:spTree>
    <p:extLst>
      <p:ext uri="{BB962C8B-B14F-4D97-AF65-F5344CB8AC3E}">
        <p14:creationId xmlns:p14="http://schemas.microsoft.com/office/powerpoint/2010/main" val="386863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013424" y="8456062"/>
            <a:ext cx="2245876" cy="1198736"/>
          </a:xfrm>
          <a:prstGeom prst="rect">
            <a:avLst/>
          </a:prstGeom>
        </p:spPr>
      </p:pic>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a:solidFill>
                  <a:srgbClr val="FFFFFF"/>
                </a:solidFill>
                <a:latin typeface="Platform"/>
              </a:rPr>
              <a:t>Activities</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2865812" y="3577940"/>
            <a:ext cx="13182744" cy="1218282"/>
          </a:xfrm>
          <a:prstGeom prst="rect">
            <a:avLst/>
          </a:prstGeom>
        </p:spPr>
        <p:txBody>
          <a:bodyPr wrap="square" lIns="0" tIns="0" rIns="0" bIns="0" rtlCol="0" anchor="t">
            <a:spAutoFit/>
          </a:bodyPr>
          <a:lstStyle/>
          <a:p>
            <a:pPr algn="ctr">
              <a:lnSpc>
                <a:spcPts val="9455"/>
              </a:lnSpc>
            </a:pPr>
            <a:r>
              <a:rPr lang="en-US" sz="9269" dirty="0" err="1">
                <a:solidFill>
                  <a:srgbClr val="000000"/>
                </a:solidFill>
                <a:latin typeface="Platform"/>
              </a:rPr>
              <a:t>Harmometer</a:t>
            </a:r>
            <a:endParaRPr lang="en-US" sz="9269" dirty="0">
              <a:solidFill>
                <a:srgbClr val="000000"/>
              </a:solidFill>
              <a:latin typeface="Platform"/>
            </a:endParaRP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3171767" y="4843056"/>
            <a:ext cx="13193114" cy="677108"/>
          </a:xfrm>
          <a:prstGeom prst="rect">
            <a:avLst/>
          </a:prstGeom>
        </p:spPr>
        <p:txBody>
          <a:bodyPr lIns="0" tIns="0" rIns="0" bIns="0" rtlCol="0" anchor="t">
            <a:spAutoFit/>
          </a:bodyPr>
          <a:lstStyle/>
          <a:p>
            <a:r>
              <a:rPr lang="en-US" sz="4400" dirty="0"/>
              <a:t>T</a:t>
            </a:r>
            <a:r>
              <a:rPr lang="en-US" sz="4400" b="0" dirty="0">
                <a:effectLst/>
              </a:rPr>
              <a:t>hink about the harm that is done by certain violent acts.</a:t>
            </a:r>
            <a:endParaRPr lang="en-US" sz="4000" dirty="0">
              <a:solidFill>
                <a:srgbClr val="000000"/>
              </a:solidFill>
              <a:latin typeface="AktivGrotesk-Regular"/>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40557" y="8679270"/>
            <a:ext cx="2167194" cy="11580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606673" y="163921"/>
            <a:ext cx="16078612" cy="11045973"/>
          </a:xfrm>
          <a:prstGeom prst="rect">
            <a:avLst/>
          </a:prstGeom>
        </p:spPr>
        <p:txBody>
          <a:bodyPr wrap="square" lIns="0" tIns="0" rIns="0" bIns="0" rtlCol="0" anchor="t">
            <a:spAutoFit/>
          </a:bodyPr>
          <a:lstStyle/>
          <a:p>
            <a:pPr marL="485770" lvl="1">
              <a:lnSpc>
                <a:spcPts val="6299"/>
              </a:lnSpc>
            </a:pPr>
            <a:r>
              <a:rPr lang="en-GB" sz="4400" b="1" dirty="0">
                <a:solidFill>
                  <a:srgbClr val="000000"/>
                </a:solidFill>
                <a:latin typeface="Platform" panose="020B0604020202020204" charset="0"/>
              </a:rPr>
              <a:t>Place the statements on the </a:t>
            </a:r>
            <a:r>
              <a:rPr lang="en-GB" sz="4400" b="1" dirty="0" err="1">
                <a:solidFill>
                  <a:srgbClr val="000000"/>
                </a:solidFill>
                <a:latin typeface="Platform" panose="020B0604020202020204" charset="0"/>
              </a:rPr>
              <a:t>Harmometer</a:t>
            </a:r>
            <a:r>
              <a:rPr lang="en-GB" sz="4400" b="1" dirty="0">
                <a:solidFill>
                  <a:srgbClr val="000000"/>
                </a:solidFill>
                <a:latin typeface="Platform" panose="020B0604020202020204" charset="0"/>
              </a:rPr>
              <a:t> from most harm to least.</a:t>
            </a:r>
            <a:endParaRPr lang="en-US" sz="4400" b="1" dirty="0">
              <a:solidFill>
                <a:srgbClr val="000000"/>
              </a:solidFill>
              <a:latin typeface="Platform" panose="020B0604020202020204" charset="0"/>
            </a:endParaRPr>
          </a:p>
          <a:p>
            <a:pPr lvl="3">
              <a:buFont typeface="+mj-lt"/>
              <a:buAutoNum type="arabicPeriod"/>
            </a:pPr>
            <a:r>
              <a:rPr lang="en-US" sz="3600" b="1" i="0" dirty="0">
                <a:solidFill>
                  <a:srgbClr val="1B1B1E"/>
                </a:solidFill>
                <a:effectLst/>
                <a:latin typeface="aktiv-grotesk"/>
              </a:rPr>
              <a:t>Using a small knife</a:t>
            </a:r>
          </a:p>
          <a:p>
            <a:pPr lvl="3">
              <a:buFont typeface="+mj-lt"/>
              <a:buAutoNum type="arabicPeriod"/>
            </a:pPr>
            <a:r>
              <a:rPr lang="en-US" sz="3600" b="0" i="0" dirty="0">
                <a:solidFill>
                  <a:srgbClr val="1B1B1E"/>
                </a:solidFill>
                <a:effectLst/>
                <a:latin typeface="aktiv-grotesk"/>
              </a:rPr>
              <a:t>Carrying a large six-inch knife to scare off other gangs</a:t>
            </a:r>
          </a:p>
          <a:p>
            <a:pPr lvl="3">
              <a:buFont typeface="+mj-lt"/>
              <a:buAutoNum type="arabicPeriod"/>
            </a:pPr>
            <a:r>
              <a:rPr lang="en-US" sz="3600" b="1" i="0" dirty="0">
                <a:solidFill>
                  <a:srgbClr val="1B1B1E"/>
                </a:solidFill>
                <a:effectLst/>
                <a:latin typeface="aktiv-grotesk"/>
              </a:rPr>
              <a:t>Stabbing someone in the bum</a:t>
            </a:r>
          </a:p>
          <a:p>
            <a:pPr lvl="3">
              <a:buFont typeface="+mj-lt"/>
              <a:buAutoNum type="arabicPeriod"/>
            </a:pPr>
            <a:r>
              <a:rPr lang="en-US" sz="3600" b="0" i="0" dirty="0">
                <a:solidFill>
                  <a:srgbClr val="1B1B1E"/>
                </a:solidFill>
                <a:effectLst/>
                <a:latin typeface="aktiv-grotesk"/>
              </a:rPr>
              <a:t>Carrying a knife for protection</a:t>
            </a:r>
          </a:p>
          <a:p>
            <a:pPr lvl="3">
              <a:buFont typeface="+mj-lt"/>
              <a:buAutoNum type="arabicPeriod"/>
            </a:pPr>
            <a:r>
              <a:rPr lang="en-US" sz="3600" b="1" i="0" dirty="0">
                <a:solidFill>
                  <a:srgbClr val="1B1B1E"/>
                </a:solidFill>
                <a:effectLst/>
                <a:latin typeface="aktiv-grotesk"/>
              </a:rPr>
              <a:t>Keeping it to yourself that your friend is carrying a knife</a:t>
            </a:r>
          </a:p>
          <a:p>
            <a:pPr lvl="3">
              <a:buFont typeface="+mj-lt"/>
              <a:buAutoNum type="arabicPeriod"/>
            </a:pPr>
            <a:r>
              <a:rPr lang="en-US" sz="3600" b="0" i="0" dirty="0">
                <a:solidFill>
                  <a:srgbClr val="1B1B1E"/>
                </a:solidFill>
                <a:effectLst/>
                <a:latin typeface="aktiv-grotesk"/>
              </a:rPr>
              <a:t>Getting someone under 16 to carry a knife for you</a:t>
            </a:r>
          </a:p>
          <a:p>
            <a:pPr lvl="3">
              <a:buFont typeface="+mj-lt"/>
              <a:buAutoNum type="arabicPeriod"/>
            </a:pPr>
            <a:r>
              <a:rPr lang="en-US" sz="3600" b="1" i="0" dirty="0">
                <a:solidFill>
                  <a:srgbClr val="1B1B1E"/>
                </a:solidFill>
                <a:effectLst/>
                <a:latin typeface="aktiv-grotesk"/>
              </a:rPr>
              <a:t>Reporting someone carrying a knife</a:t>
            </a:r>
          </a:p>
          <a:p>
            <a:pPr lvl="3">
              <a:buFont typeface="+mj-lt"/>
              <a:buAutoNum type="arabicPeriod"/>
            </a:pPr>
            <a:r>
              <a:rPr lang="en-US" sz="3600" b="0" i="0" dirty="0">
                <a:solidFill>
                  <a:srgbClr val="1B1B1E"/>
                </a:solidFill>
                <a:effectLst/>
                <a:latin typeface="aktiv-grotesk"/>
              </a:rPr>
              <a:t>Telling someone you're worried because you've been threatened</a:t>
            </a:r>
          </a:p>
          <a:p>
            <a:pPr lvl="3">
              <a:buFont typeface="+mj-lt"/>
              <a:buAutoNum type="arabicPeriod"/>
            </a:pPr>
            <a:r>
              <a:rPr lang="en-US" sz="3600" b="1" i="0" dirty="0">
                <a:solidFill>
                  <a:srgbClr val="1B1B1E"/>
                </a:solidFill>
                <a:effectLst/>
                <a:latin typeface="aktiv-grotesk"/>
              </a:rPr>
              <a:t>Asking someone to help you out because your friends are getting more heavily involved in violence</a:t>
            </a:r>
          </a:p>
          <a:p>
            <a:pPr lvl="3">
              <a:buFont typeface="+mj-lt"/>
              <a:buAutoNum type="arabicPeriod"/>
            </a:pPr>
            <a:r>
              <a:rPr lang="en-US" sz="3600" b="0" i="0" dirty="0">
                <a:solidFill>
                  <a:srgbClr val="1B1B1E"/>
                </a:solidFill>
                <a:effectLst/>
                <a:latin typeface="aktiv-grotesk"/>
              </a:rPr>
              <a:t>Getting a bit drunk on a night out and going home while the going is good</a:t>
            </a:r>
          </a:p>
          <a:p>
            <a:pPr lvl="3">
              <a:buFont typeface="+mj-lt"/>
              <a:buAutoNum type="arabicPeriod"/>
            </a:pPr>
            <a:r>
              <a:rPr lang="en-US" sz="3600" b="1" i="0" dirty="0">
                <a:solidFill>
                  <a:srgbClr val="1B1B1E"/>
                </a:solidFill>
                <a:effectLst/>
                <a:latin typeface="aktiv-grotesk"/>
              </a:rPr>
              <a:t>Totally losing it on a night out and taking it out on someone that you don't like</a:t>
            </a:r>
          </a:p>
          <a:p>
            <a:pPr lvl="3">
              <a:buFont typeface="+mj-lt"/>
              <a:buAutoNum type="arabicPeriod"/>
            </a:pPr>
            <a:r>
              <a:rPr lang="en-US" sz="3600" b="0" i="0" dirty="0">
                <a:solidFill>
                  <a:srgbClr val="1B1B1E"/>
                </a:solidFill>
                <a:effectLst/>
                <a:latin typeface="aktiv-grotesk"/>
              </a:rPr>
              <a:t>Losing the head with your friend because they've told you they have a knife</a:t>
            </a:r>
          </a:p>
          <a:p>
            <a:pPr lvl="3">
              <a:buFont typeface="+mj-lt"/>
              <a:buAutoNum type="arabicPeriod"/>
            </a:pPr>
            <a:r>
              <a:rPr lang="en-US" sz="3600" b="1" i="0" dirty="0">
                <a:solidFill>
                  <a:srgbClr val="1B1B1E"/>
                </a:solidFill>
                <a:effectLst/>
                <a:latin typeface="aktiv-grotesk"/>
              </a:rPr>
              <a:t>Getting your friends to help you 'send a message' to someone you think has done you wrong</a:t>
            </a:r>
          </a:p>
          <a:p>
            <a:pPr lvl="3">
              <a:buFont typeface="+mj-lt"/>
              <a:buAutoNum type="arabicPeriod"/>
            </a:pPr>
            <a:r>
              <a:rPr lang="en-US" sz="3600" b="0" i="0" dirty="0">
                <a:solidFill>
                  <a:srgbClr val="1B1B1E"/>
                </a:solidFill>
                <a:effectLst/>
                <a:latin typeface="aktiv-grotesk"/>
              </a:rPr>
              <a:t>Sending hate messages by phone to someone you can't stand</a:t>
            </a:r>
          </a:p>
          <a:p>
            <a:pPr marL="485770" lvl="1">
              <a:lnSpc>
                <a:spcPts val="6299"/>
              </a:lnSpc>
            </a:pPr>
            <a:r>
              <a:rPr lang="en-US" sz="7200" b="1" dirty="0">
                <a:solidFill>
                  <a:srgbClr val="000000"/>
                </a:solidFill>
                <a:latin typeface="Platform" panose="020B0604020202020204" charset="0"/>
              </a:rPr>
              <a:t> </a:t>
            </a:r>
            <a:endParaRPr lang="en-US" sz="4499" b="1" dirty="0">
              <a:solidFill>
                <a:srgbClr val="000000"/>
              </a:solidFill>
              <a:latin typeface="AktivGrotesk-Regular"/>
            </a:endParaRPr>
          </a:p>
        </p:txBody>
      </p:sp>
      <p:pic>
        <p:nvPicPr>
          <p:cNvPr id="9"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500548" y="8679270"/>
            <a:ext cx="2167194" cy="1158059"/>
          </a:xfrm>
          <a:prstGeom prst="rect">
            <a:avLst/>
          </a:prstGeom>
        </p:spPr>
      </p:pic>
    </p:spTree>
    <p:extLst>
      <p:ext uri="{BB962C8B-B14F-4D97-AF65-F5344CB8AC3E}">
        <p14:creationId xmlns:p14="http://schemas.microsoft.com/office/powerpoint/2010/main" val="4240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67977" y="918751"/>
            <a:ext cx="16078612" cy="1628010"/>
          </a:xfrm>
          <a:prstGeom prst="rect">
            <a:avLst/>
          </a:prstGeom>
        </p:spPr>
        <p:txBody>
          <a:bodyPr wrap="square" lIns="0" tIns="0" rIns="0" bIns="0" rtlCol="0" anchor="t">
            <a:spAutoFit/>
          </a:bodyPr>
          <a:lstStyle/>
          <a:p>
            <a:pPr marL="485770" lvl="1">
              <a:lnSpc>
                <a:spcPts val="6299"/>
              </a:lnSpc>
            </a:pPr>
            <a:r>
              <a:rPr lang="en-GB" sz="8800" b="1" dirty="0" err="1">
                <a:solidFill>
                  <a:srgbClr val="000000"/>
                </a:solidFill>
                <a:latin typeface="Platform" panose="020B0604020202020204" charset="0"/>
              </a:rPr>
              <a:t>Harmometer</a:t>
            </a:r>
            <a:endParaRPr lang="en-US" sz="4400" b="1" dirty="0">
              <a:solidFill>
                <a:srgbClr val="000000"/>
              </a:solidFill>
              <a:latin typeface="Platform" panose="020B0604020202020204" charset="0"/>
            </a:endParaRPr>
          </a:p>
          <a:p>
            <a:pPr marL="485770" lvl="1">
              <a:lnSpc>
                <a:spcPts val="6299"/>
              </a:lnSpc>
            </a:pPr>
            <a:r>
              <a:rPr lang="en-US" sz="7200" b="1" dirty="0">
                <a:solidFill>
                  <a:srgbClr val="000000"/>
                </a:solidFill>
                <a:latin typeface="Platform" panose="020B0604020202020204" charset="0"/>
              </a:rPr>
              <a:t> </a:t>
            </a:r>
            <a:endParaRPr lang="en-US" sz="4499" b="1" dirty="0">
              <a:solidFill>
                <a:srgbClr val="000000"/>
              </a:solidFill>
              <a:latin typeface="AktivGrotesk-Regular"/>
            </a:endParaRPr>
          </a:p>
        </p:txBody>
      </p:sp>
      <p:pic>
        <p:nvPicPr>
          <p:cNvPr id="9"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500548" y="8679270"/>
            <a:ext cx="2167194" cy="1158059"/>
          </a:xfrm>
          <a:prstGeom prst="rect">
            <a:avLst/>
          </a:prstGeom>
        </p:spPr>
      </p:pic>
      <p:pic>
        <p:nvPicPr>
          <p:cNvPr id="10" name="Google Shape;75;p16">
            <a:extLst>
              <a:ext uri="{FF2B5EF4-FFF2-40B4-BE49-F238E27FC236}">
                <a16:creationId xmlns:a16="http://schemas.microsoft.com/office/drawing/2014/main" id="{AE866B2E-D4A8-0D36-2494-24F31B9E8118}"/>
              </a:ext>
            </a:extLst>
          </p:cNvPr>
          <p:cNvPicPr preferRelativeResize="0"/>
          <p:nvPr/>
        </p:nvPicPr>
        <p:blipFill>
          <a:blip r:embed="rId4">
            <a:alphaModFix/>
          </a:blip>
          <a:stretch>
            <a:fillRect/>
          </a:stretch>
        </p:blipFill>
        <p:spPr>
          <a:xfrm>
            <a:off x="12564218" y="1854997"/>
            <a:ext cx="2262598" cy="7243938"/>
          </a:xfrm>
          <a:prstGeom prst="rect">
            <a:avLst/>
          </a:prstGeom>
          <a:noFill/>
          <a:ln>
            <a:noFill/>
          </a:ln>
        </p:spPr>
      </p:pic>
      <p:sp>
        <p:nvSpPr>
          <p:cNvPr id="11" name="TextBox 10">
            <a:extLst>
              <a:ext uri="{FF2B5EF4-FFF2-40B4-BE49-F238E27FC236}">
                <a16:creationId xmlns:a16="http://schemas.microsoft.com/office/drawing/2014/main" id="{30896153-6518-1ADC-D244-026ECDC205DB}"/>
              </a:ext>
            </a:extLst>
          </p:cNvPr>
          <p:cNvSpPr txBox="1"/>
          <p:nvPr/>
        </p:nvSpPr>
        <p:spPr>
          <a:xfrm>
            <a:off x="3505200" y="371686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B47F5DC4-3B71-F130-EAA6-1F2F93135643}"/>
              </a:ext>
            </a:extLst>
          </p:cNvPr>
          <p:cNvSpPr txBox="1"/>
          <p:nvPr/>
        </p:nvSpPr>
        <p:spPr>
          <a:xfrm>
            <a:off x="1676400" y="2388900"/>
            <a:ext cx="15749589" cy="5509200"/>
          </a:xfrm>
          <a:prstGeom prst="rect">
            <a:avLst/>
          </a:prstGeom>
          <a:noFill/>
        </p:spPr>
        <p:txBody>
          <a:bodyPr wrap="square">
            <a:spAutoFit/>
          </a:bodyPr>
          <a:lstStyle/>
          <a:p>
            <a:r>
              <a:rPr lang="en-US" sz="3200" dirty="0">
                <a:latin typeface="AktivGrotesk-Regular" panose="020B0604020202020204" charset="0"/>
              </a:rPr>
              <a:t>What are your top/bottom three? </a:t>
            </a:r>
          </a:p>
          <a:p>
            <a:endParaRPr lang="en-US" sz="3200" dirty="0">
              <a:latin typeface="AktivGrotesk-Regular" panose="020B0604020202020204" charset="0"/>
            </a:endParaRPr>
          </a:p>
          <a:p>
            <a:r>
              <a:rPr lang="en-US" sz="3200" dirty="0">
                <a:latin typeface="AktivGrotesk-Regular" panose="020B0604020202020204" charset="0"/>
              </a:rPr>
              <a:t>How hard/easy was it to decide on your choice ranking?</a:t>
            </a:r>
          </a:p>
          <a:p>
            <a:endParaRPr lang="en-US" sz="3200" dirty="0">
              <a:latin typeface="AktivGrotesk-Regular" panose="020B0604020202020204" charset="0"/>
            </a:endParaRPr>
          </a:p>
          <a:p>
            <a:r>
              <a:rPr lang="en-US" sz="3200" dirty="0">
                <a:latin typeface="AktivGrotesk-Regular" panose="020B0604020202020204" charset="0"/>
              </a:rPr>
              <a:t>Where there any that provoked more debate than others?</a:t>
            </a:r>
          </a:p>
          <a:p>
            <a:endParaRPr lang="en-US" sz="3200" dirty="0">
              <a:latin typeface="AktivGrotesk-Regular" panose="020B0604020202020204" charset="0"/>
            </a:endParaRPr>
          </a:p>
          <a:p>
            <a:r>
              <a:rPr lang="en-US" sz="3200" dirty="0">
                <a:latin typeface="AktivGrotesk-Regular" panose="020B0604020202020204" charset="0"/>
              </a:rPr>
              <a:t>Were there some scenarios that were worse than others?</a:t>
            </a:r>
          </a:p>
          <a:p>
            <a:endParaRPr lang="en-US" sz="3200" dirty="0">
              <a:latin typeface="AktivGrotesk-Regular" panose="020B0604020202020204" charset="0"/>
            </a:endParaRPr>
          </a:p>
          <a:p>
            <a:r>
              <a:rPr lang="en-US" sz="3200" dirty="0">
                <a:latin typeface="AktivGrotesk-Regular" panose="020B0604020202020204" charset="0"/>
              </a:rPr>
              <a:t>What do you think of people who behave in these ways?</a:t>
            </a:r>
          </a:p>
          <a:p>
            <a:endParaRPr lang="en-US" sz="3200" dirty="0">
              <a:latin typeface="AktivGrotesk-Regular" panose="020B0604020202020204" charset="0"/>
            </a:endParaRPr>
          </a:p>
          <a:p>
            <a:r>
              <a:rPr lang="en-US" sz="3200" dirty="0">
                <a:latin typeface="AktivGrotesk-Regular" panose="020B0604020202020204" charset="0"/>
              </a:rPr>
              <a:t>Who else may get hurt by these </a:t>
            </a:r>
            <a:r>
              <a:rPr lang="en-US" sz="3200" dirty="0" err="1">
                <a:latin typeface="AktivGrotesk-Regular" panose="020B0604020202020204" charset="0"/>
              </a:rPr>
              <a:t>behaviours</a:t>
            </a:r>
            <a:r>
              <a:rPr lang="en-US" sz="3200" dirty="0">
                <a:latin typeface="AktivGrotesk-Regular" panose="020B0604020202020204" charset="0"/>
              </a:rPr>
              <a:t>?</a:t>
            </a:r>
          </a:p>
        </p:txBody>
      </p:sp>
    </p:spTree>
    <p:extLst>
      <p:ext uri="{BB962C8B-B14F-4D97-AF65-F5344CB8AC3E}">
        <p14:creationId xmlns:p14="http://schemas.microsoft.com/office/powerpoint/2010/main" val="156711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2865812" y="3577940"/>
            <a:ext cx="13182744" cy="1218282"/>
          </a:xfrm>
          <a:prstGeom prst="rect">
            <a:avLst/>
          </a:prstGeom>
        </p:spPr>
        <p:txBody>
          <a:bodyPr wrap="square" lIns="0" tIns="0" rIns="0" bIns="0" rtlCol="0" anchor="t">
            <a:spAutoFit/>
          </a:bodyPr>
          <a:lstStyle/>
          <a:p>
            <a:pPr algn="ctr">
              <a:lnSpc>
                <a:spcPts val="9455"/>
              </a:lnSpc>
            </a:pPr>
            <a:r>
              <a:rPr lang="en-US" sz="9269" dirty="0">
                <a:solidFill>
                  <a:srgbClr val="000000"/>
                </a:solidFill>
                <a:latin typeface="Platform"/>
              </a:rPr>
              <a:t>Don’t be in the dark</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3171767" y="4843056"/>
            <a:ext cx="13193114" cy="677108"/>
          </a:xfrm>
          <a:prstGeom prst="rect">
            <a:avLst/>
          </a:prstGeom>
        </p:spPr>
        <p:txBody>
          <a:bodyPr lIns="0" tIns="0" rIns="0" bIns="0" rtlCol="0" anchor="t">
            <a:spAutoFit/>
          </a:bodyPr>
          <a:lstStyle/>
          <a:p>
            <a:pPr algn="ctr"/>
            <a:r>
              <a:rPr lang="en-GB" sz="4400" dirty="0">
                <a:solidFill>
                  <a:srgbClr val="000000"/>
                </a:solidFill>
                <a:latin typeface="AktivGrotesk-Regular"/>
              </a:rPr>
              <a:t>F</a:t>
            </a:r>
            <a:r>
              <a:rPr lang="en-US" sz="4400" dirty="0">
                <a:solidFill>
                  <a:srgbClr val="000000"/>
                </a:solidFill>
                <a:latin typeface="AktivGrotesk-Regular"/>
              </a:rPr>
              <a:t>acts about knife crime and its consequences</a:t>
            </a:r>
            <a:endParaRPr lang="en-US" sz="4000" dirty="0">
              <a:solidFill>
                <a:srgbClr val="000000"/>
              </a:solidFill>
              <a:latin typeface="AktivGrotesk-Regular"/>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40557" y="8679270"/>
            <a:ext cx="2167194" cy="1158059"/>
          </a:xfrm>
          <a:prstGeom prst="rect">
            <a:avLst/>
          </a:prstGeom>
        </p:spPr>
      </p:pic>
    </p:spTree>
    <p:extLst>
      <p:ext uri="{BB962C8B-B14F-4D97-AF65-F5344CB8AC3E}">
        <p14:creationId xmlns:p14="http://schemas.microsoft.com/office/powerpoint/2010/main" val="2143642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2980081" y="7759125"/>
            <a:ext cx="11497304" cy="644344"/>
          </a:xfrm>
          <a:prstGeom prst="rect">
            <a:avLst/>
          </a:prstGeom>
        </p:spPr>
        <p:txBody>
          <a:bodyPr lIns="0" tIns="0" rIns="0" bIns="0" rtlCol="0" anchor="t">
            <a:spAutoFit/>
          </a:bodyPr>
          <a:lstStyle/>
          <a:p>
            <a:pPr>
              <a:lnSpc>
                <a:spcPts val="5439"/>
              </a:lnSpc>
            </a:pPr>
            <a:r>
              <a:rPr lang="en-US" sz="3999" dirty="0">
                <a:solidFill>
                  <a:srgbClr val="000000"/>
                </a:solidFill>
                <a:latin typeface="AktivGrotesk-Medium"/>
              </a:rPr>
              <a:t>Don’t Be in the Dark About Knife Crime</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20806" y="9128941"/>
            <a:ext cx="2167194" cy="1158059"/>
          </a:xfrm>
          <a:prstGeom prst="rect">
            <a:avLst/>
          </a:prstGeom>
        </p:spPr>
      </p:pic>
      <p:pic>
        <p:nvPicPr>
          <p:cNvPr id="8" name="Picture 7">
            <a:hlinkClick r:id="rId4"/>
            <a:extLst>
              <a:ext uri="{FF2B5EF4-FFF2-40B4-BE49-F238E27FC236}">
                <a16:creationId xmlns:a16="http://schemas.microsoft.com/office/drawing/2014/main" id="{C00EFDC3-3622-C355-672A-D1DAEA580699}"/>
              </a:ext>
            </a:extLst>
          </p:cNvPr>
          <p:cNvPicPr>
            <a:picLocks noChangeAspect="1"/>
          </p:cNvPicPr>
          <p:nvPr/>
        </p:nvPicPr>
        <p:blipFill>
          <a:blip r:embed="rId5"/>
          <a:stretch>
            <a:fillRect/>
          </a:stretch>
        </p:blipFill>
        <p:spPr>
          <a:xfrm>
            <a:off x="2978943" y="1179415"/>
            <a:ext cx="12402045" cy="667971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2980081" y="7773520"/>
            <a:ext cx="11497304" cy="615553"/>
          </a:xfrm>
          <a:prstGeom prst="rect">
            <a:avLst/>
          </a:prstGeom>
        </p:spPr>
        <p:txBody>
          <a:bodyPr lIns="0" tIns="0" rIns="0" bIns="0" rtlCol="0" anchor="t">
            <a:spAutoFit/>
          </a:bodyPr>
          <a:lstStyle/>
          <a:p>
            <a:pPr algn="l"/>
            <a:r>
              <a:rPr lang="en-US" sz="4000" b="1" i="0" dirty="0">
                <a:solidFill>
                  <a:srgbClr val="0F0F0F"/>
                </a:solidFill>
                <a:effectLst/>
                <a:latin typeface="YouTube Sans"/>
              </a:rPr>
              <a:t>What happens if you're caught with a knife? </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20806" y="9128941"/>
            <a:ext cx="2167194" cy="1158059"/>
          </a:xfrm>
          <a:prstGeom prst="rect">
            <a:avLst/>
          </a:prstGeom>
        </p:spPr>
      </p:pic>
      <p:pic>
        <p:nvPicPr>
          <p:cNvPr id="8" name="Picture 7">
            <a:hlinkClick r:id="rId4"/>
            <a:extLst>
              <a:ext uri="{FF2B5EF4-FFF2-40B4-BE49-F238E27FC236}">
                <a16:creationId xmlns:a16="http://schemas.microsoft.com/office/drawing/2014/main" id="{C00EFDC3-3622-C355-672A-D1DAEA580699}"/>
              </a:ext>
            </a:extLst>
          </p:cNvPr>
          <p:cNvPicPr>
            <a:picLocks noChangeAspect="1"/>
          </p:cNvPicPr>
          <p:nvPr/>
        </p:nvPicPr>
        <p:blipFill>
          <a:blip r:embed="rId5"/>
          <a:stretch>
            <a:fillRect/>
          </a:stretch>
        </p:blipFill>
        <p:spPr>
          <a:xfrm>
            <a:off x="2978943" y="1179415"/>
            <a:ext cx="12402045" cy="6679717"/>
          </a:xfrm>
          <a:prstGeom prst="rect">
            <a:avLst/>
          </a:prstGeom>
        </p:spPr>
      </p:pic>
    </p:spTree>
    <p:extLst>
      <p:ext uri="{BB962C8B-B14F-4D97-AF65-F5344CB8AC3E}">
        <p14:creationId xmlns:p14="http://schemas.microsoft.com/office/powerpoint/2010/main" val="3359578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2980081" y="7773520"/>
            <a:ext cx="11497304" cy="615553"/>
          </a:xfrm>
          <a:prstGeom prst="rect">
            <a:avLst/>
          </a:prstGeom>
        </p:spPr>
        <p:txBody>
          <a:bodyPr lIns="0" tIns="0" rIns="0" bIns="0" rtlCol="0" anchor="t">
            <a:spAutoFit/>
          </a:bodyPr>
          <a:lstStyle/>
          <a:p>
            <a:pPr algn="l"/>
            <a:r>
              <a:rPr lang="en-US" sz="4000" b="1" i="0" dirty="0">
                <a:solidFill>
                  <a:srgbClr val="0F0F0F"/>
                </a:solidFill>
                <a:effectLst/>
                <a:latin typeface="YouTube Sans"/>
              </a:rPr>
              <a:t>What happens if you're caught with a knife? </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20806" y="9128941"/>
            <a:ext cx="2167194" cy="1158059"/>
          </a:xfrm>
          <a:prstGeom prst="rect">
            <a:avLst/>
          </a:prstGeom>
        </p:spPr>
      </p:pic>
      <p:pic>
        <p:nvPicPr>
          <p:cNvPr id="8" name="Picture 7">
            <a:hlinkClick r:id="rId4"/>
            <a:extLst>
              <a:ext uri="{FF2B5EF4-FFF2-40B4-BE49-F238E27FC236}">
                <a16:creationId xmlns:a16="http://schemas.microsoft.com/office/drawing/2014/main" id="{C00EFDC3-3622-C355-672A-D1DAEA580699}"/>
              </a:ext>
            </a:extLst>
          </p:cNvPr>
          <p:cNvPicPr>
            <a:picLocks noChangeAspect="1"/>
          </p:cNvPicPr>
          <p:nvPr/>
        </p:nvPicPr>
        <p:blipFill>
          <a:blip r:embed="rId5"/>
          <a:stretch>
            <a:fillRect/>
          </a:stretch>
        </p:blipFill>
        <p:spPr>
          <a:xfrm>
            <a:off x="2978943" y="1179415"/>
            <a:ext cx="12402045" cy="6679717"/>
          </a:xfrm>
          <a:prstGeom prst="rect">
            <a:avLst/>
          </a:prstGeom>
        </p:spPr>
      </p:pic>
    </p:spTree>
    <p:extLst>
      <p:ext uri="{BB962C8B-B14F-4D97-AF65-F5344CB8AC3E}">
        <p14:creationId xmlns:p14="http://schemas.microsoft.com/office/powerpoint/2010/main" val="99829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19319" y="4101197"/>
            <a:ext cx="6573117" cy="5723668"/>
          </a:xfrm>
          <a:prstGeom prst="rect">
            <a:avLst/>
          </a:prstGeom>
        </p:spPr>
      </p:pic>
      <p:pic>
        <p:nvPicPr>
          <p:cNvPr id="9" name="Picture 9"/>
          <p:cNvPicPr>
            <a:picLocks noChangeAspect="1"/>
          </p:cNvPicPr>
          <p:nvPr/>
        </p:nvPicPr>
        <p:blipFill>
          <a:blip r:embed="rId4"/>
          <a:srcRect/>
          <a:stretch>
            <a:fillRect/>
          </a:stretch>
        </p:blipFill>
        <p:spPr>
          <a:xfrm>
            <a:off x="1793433" y="5143500"/>
            <a:ext cx="6204899" cy="4413526"/>
          </a:xfrm>
          <a:prstGeom prst="rect">
            <a:avLst/>
          </a:prstGeom>
        </p:spPr>
      </p:pic>
      <p:sp>
        <p:nvSpPr>
          <p:cNvPr id="10" name="TextBox 10"/>
          <p:cNvSpPr txBox="1"/>
          <p:nvPr/>
        </p:nvSpPr>
        <p:spPr>
          <a:xfrm rot="-24435">
            <a:off x="1033233" y="342674"/>
            <a:ext cx="16449187" cy="1353001"/>
          </a:xfrm>
          <a:prstGeom prst="rect">
            <a:avLst/>
          </a:prstGeom>
        </p:spPr>
        <p:txBody>
          <a:bodyPr lIns="0" tIns="0" rIns="0" bIns="0" rtlCol="0" anchor="t">
            <a:spAutoFit/>
          </a:bodyPr>
          <a:lstStyle/>
          <a:p>
            <a:pPr>
              <a:lnSpc>
                <a:spcPts val="8945"/>
              </a:lnSpc>
            </a:pPr>
            <a:r>
              <a:rPr lang="en-US" sz="8769">
                <a:solidFill>
                  <a:srgbClr val="000000"/>
                </a:solidFill>
                <a:latin typeface="Platform"/>
              </a:rPr>
              <a:t>Choose your lesson toppings</a:t>
            </a:r>
          </a:p>
        </p:txBody>
      </p:sp>
      <p:sp>
        <p:nvSpPr>
          <p:cNvPr id="11" name="TextBox 11"/>
          <p:cNvSpPr txBox="1"/>
          <p:nvPr/>
        </p:nvSpPr>
        <p:spPr>
          <a:xfrm>
            <a:off x="1152060" y="1783079"/>
            <a:ext cx="15336181" cy="3360421"/>
          </a:xfrm>
          <a:prstGeom prst="rect">
            <a:avLst/>
          </a:prstGeom>
        </p:spPr>
        <p:txBody>
          <a:bodyPr lIns="0" tIns="0" rIns="0" bIns="0" rtlCol="0" anchor="t">
            <a:spAutoFit/>
          </a:bodyPr>
          <a:lstStyle/>
          <a:p>
            <a:pPr algn="just">
              <a:lnSpc>
                <a:spcPts val="4339"/>
              </a:lnSpc>
            </a:pPr>
            <a:r>
              <a:rPr lang="en-US" sz="3099" dirty="0">
                <a:solidFill>
                  <a:srgbClr val="000000"/>
                </a:solidFill>
                <a:latin typeface="Muli Extra Light"/>
              </a:rPr>
              <a:t>These slides have been created to help you structure your Peer Education sessions. Choose elements from the sections below (you don't need them all) to build your session around your activity. Delete the slides you don't need and save your </a:t>
            </a:r>
            <a:r>
              <a:rPr lang="en-US" sz="3099" dirty="0" err="1">
                <a:solidFill>
                  <a:srgbClr val="000000"/>
                </a:solidFill>
                <a:latin typeface="Muli Extra Light"/>
              </a:rPr>
              <a:t>powerpoint</a:t>
            </a:r>
            <a:r>
              <a:rPr lang="en-US" sz="3099" dirty="0">
                <a:solidFill>
                  <a:srgbClr val="000000"/>
                </a:solidFill>
                <a:latin typeface="Muli Extra Light"/>
              </a:rPr>
              <a:t>. Remember to check the notes section for any instructions. </a:t>
            </a:r>
          </a:p>
          <a:p>
            <a:pPr algn="ctr">
              <a:lnSpc>
                <a:spcPts val="3219"/>
              </a:lnSpc>
            </a:pPr>
            <a:endParaRPr lang="en-US" sz="3099" dirty="0">
              <a:solidFill>
                <a:srgbClr val="000000"/>
              </a:solidFill>
              <a:latin typeface="Muli Extra Light"/>
            </a:endParaRPr>
          </a:p>
          <a:p>
            <a:pPr>
              <a:lnSpc>
                <a:spcPts val="3219"/>
              </a:lnSpc>
            </a:pPr>
            <a:endParaRPr lang="en-US" sz="3099" dirty="0">
              <a:solidFill>
                <a:srgbClr val="000000"/>
              </a:solidFill>
              <a:latin typeface="Muli Extra Light"/>
            </a:endParaRPr>
          </a:p>
          <a:p>
            <a:pPr algn="ctr">
              <a:lnSpc>
                <a:spcPts val="3219"/>
              </a:lnSpc>
            </a:pPr>
            <a:endParaRPr lang="en-US" sz="3099" dirty="0">
              <a:solidFill>
                <a:srgbClr val="000000"/>
              </a:solidFill>
              <a:latin typeface="Muli Extra Light"/>
            </a:endParaRPr>
          </a:p>
        </p:txBody>
      </p:sp>
      <p:pic>
        <p:nvPicPr>
          <p:cNvPr id="12" name="Picture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081340" y="8570417"/>
            <a:ext cx="2167194" cy="11580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2980081" y="7773520"/>
            <a:ext cx="11497304" cy="615553"/>
          </a:xfrm>
          <a:prstGeom prst="rect">
            <a:avLst/>
          </a:prstGeom>
        </p:spPr>
        <p:txBody>
          <a:bodyPr lIns="0" tIns="0" rIns="0" bIns="0" rtlCol="0" anchor="t">
            <a:spAutoFit/>
          </a:bodyPr>
          <a:lstStyle/>
          <a:p>
            <a:pPr algn="l"/>
            <a:r>
              <a:rPr lang="en-US" sz="4000" b="1" i="0" dirty="0">
                <a:solidFill>
                  <a:srgbClr val="0F0F0F"/>
                </a:solidFill>
                <a:effectLst/>
                <a:latin typeface="YouTube Sans"/>
              </a:rPr>
              <a:t>What are the consequences of carrying a knife? </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20806" y="9128941"/>
            <a:ext cx="2167194" cy="1158059"/>
          </a:xfrm>
          <a:prstGeom prst="rect">
            <a:avLst/>
          </a:prstGeom>
        </p:spPr>
      </p:pic>
      <p:pic>
        <p:nvPicPr>
          <p:cNvPr id="8" name="Picture 7">
            <a:hlinkClick r:id="rId4"/>
            <a:extLst>
              <a:ext uri="{FF2B5EF4-FFF2-40B4-BE49-F238E27FC236}">
                <a16:creationId xmlns:a16="http://schemas.microsoft.com/office/drawing/2014/main" id="{C00EFDC3-3622-C355-672A-D1DAEA580699}"/>
              </a:ext>
            </a:extLst>
          </p:cNvPr>
          <p:cNvPicPr>
            <a:picLocks noChangeAspect="1"/>
          </p:cNvPicPr>
          <p:nvPr/>
        </p:nvPicPr>
        <p:blipFill>
          <a:blip r:embed="rId5"/>
          <a:stretch>
            <a:fillRect/>
          </a:stretch>
        </p:blipFill>
        <p:spPr>
          <a:xfrm>
            <a:off x="2978943" y="1179415"/>
            <a:ext cx="12402045" cy="6679717"/>
          </a:xfrm>
          <a:prstGeom prst="rect">
            <a:avLst/>
          </a:prstGeom>
        </p:spPr>
      </p:pic>
    </p:spTree>
    <p:extLst>
      <p:ext uri="{BB962C8B-B14F-4D97-AF65-F5344CB8AC3E}">
        <p14:creationId xmlns:p14="http://schemas.microsoft.com/office/powerpoint/2010/main" val="612239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2980081" y="7773520"/>
            <a:ext cx="11497304" cy="615553"/>
          </a:xfrm>
          <a:prstGeom prst="rect">
            <a:avLst/>
          </a:prstGeom>
        </p:spPr>
        <p:txBody>
          <a:bodyPr lIns="0" tIns="0" rIns="0" bIns="0" rtlCol="0" anchor="t">
            <a:spAutoFit/>
          </a:bodyPr>
          <a:lstStyle/>
          <a:p>
            <a:pPr algn="l"/>
            <a:r>
              <a:rPr lang="en-US" sz="4000" b="1" i="0" dirty="0">
                <a:solidFill>
                  <a:srgbClr val="0F0F0F"/>
                </a:solidFill>
                <a:effectLst/>
                <a:latin typeface="YouTube Sans"/>
              </a:rPr>
              <a:t>What happens if you use a knife on someone?</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20806" y="9128941"/>
            <a:ext cx="2167194" cy="1158059"/>
          </a:xfrm>
          <a:prstGeom prst="rect">
            <a:avLst/>
          </a:prstGeom>
        </p:spPr>
      </p:pic>
      <p:pic>
        <p:nvPicPr>
          <p:cNvPr id="8" name="Picture 7">
            <a:hlinkClick r:id="rId4"/>
            <a:extLst>
              <a:ext uri="{FF2B5EF4-FFF2-40B4-BE49-F238E27FC236}">
                <a16:creationId xmlns:a16="http://schemas.microsoft.com/office/drawing/2014/main" id="{C00EFDC3-3622-C355-672A-D1DAEA580699}"/>
              </a:ext>
            </a:extLst>
          </p:cNvPr>
          <p:cNvPicPr>
            <a:picLocks noChangeAspect="1"/>
          </p:cNvPicPr>
          <p:nvPr/>
        </p:nvPicPr>
        <p:blipFill>
          <a:blip r:embed="rId5"/>
          <a:stretch>
            <a:fillRect/>
          </a:stretch>
        </p:blipFill>
        <p:spPr>
          <a:xfrm>
            <a:off x="2978943" y="1179415"/>
            <a:ext cx="12402045" cy="6679717"/>
          </a:xfrm>
          <a:prstGeom prst="rect">
            <a:avLst/>
          </a:prstGeom>
        </p:spPr>
      </p:pic>
    </p:spTree>
    <p:extLst>
      <p:ext uri="{BB962C8B-B14F-4D97-AF65-F5344CB8AC3E}">
        <p14:creationId xmlns:p14="http://schemas.microsoft.com/office/powerpoint/2010/main" val="54939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3469054" y="3688167"/>
            <a:ext cx="11608103" cy="1218282"/>
          </a:xfrm>
          <a:prstGeom prst="rect">
            <a:avLst/>
          </a:prstGeom>
        </p:spPr>
        <p:txBody>
          <a:bodyPr lIns="0" tIns="0" rIns="0" bIns="0" rtlCol="0" anchor="t">
            <a:spAutoFit/>
          </a:bodyPr>
          <a:lstStyle/>
          <a:p>
            <a:pPr>
              <a:lnSpc>
                <a:spcPts val="9455"/>
              </a:lnSpc>
            </a:pPr>
            <a:r>
              <a:rPr lang="en-US" sz="9269" dirty="0">
                <a:solidFill>
                  <a:srgbClr val="000000"/>
                </a:solidFill>
                <a:latin typeface="Platform"/>
              </a:rPr>
              <a:t>Maybe aye, maybe no</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547443" y="4947687"/>
            <a:ext cx="13193114" cy="2300502"/>
          </a:xfrm>
          <a:prstGeom prst="rect">
            <a:avLst/>
          </a:prstGeom>
        </p:spPr>
        <p:txBody>
          <a:bodyPr lIns="0" tIns="0" rIns="0" bIns="0" rtlCol="0" anchor="t">
            <a:spAutoFit/>
          </a:bodyPr>
          <a:lstStyle/>
          <a:p>
            <a:r>
              <a:rPr lang="en-US" sz="4000" b="0" dirty="0">
                <a:effectLst/>
              </a:rPr>
              <a:t>An interactive game to explore the truth about knife crime.</a:t>
            </a:r>
          </a:p>
          <a:p>
            <a:br>
              <a:rPr lang="en-US" sz="4000" b="0" i="0" dirty="0">
                <a:solidFill>
                  <a:srgbClr val="1B1B1E"/>
                </a:solidFill>
                <a:effectLst/>
                <a:latin typeface="aktiv-grotesk"/>
              </a:rPr>
            </a:br>
            <a:endParaRPr lang="en-US" sz="3699" dirty="0">
              <a:solidFill>
                <a:srgbClr val="000000"/>
              </a:solidFill>
              <a:latin typeface="AktivGrotesk-Regular"/>
            </a:endParaRPr>
          </a:p>
          <a:p>
            <a:pPr algn="ctr">
              <a:lnSpc>
                <a:spcPts val="3919"/>
              </a:lnSpc>
            </a:pPr>
            <a:endParaRPr lang="en-US" sz="3699" dirty="0">
              <a:solidFill>
                <a:srgbClr val="000000"/>
              </a:solidFill>
              <a:latin typeface="AktivGrotesk-Regular"/>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081340" y="8570417"/>
            <a:ext cx="2167194" cy="11580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959083" y="567693"/>
            <a:ext cx="14884856" cy="2205732"/>
          </a:xfrm>
          <a:prstGeom prst="rect">
            <a:avLst/>
          </a:prstGeom>
        </p:spPr>
        <p:txBody>
          <a:bodyPr wrap="square" lIns="0" tIns="0" rIns="0" bIns="0" rtlCol="0" anchor="t">
            <a:spAutoFit/>
          </a:bodyPr>
          <a:lstStyle/>
          <a:p>
            <a:pPr>
              <a:lnSpc>
                <a:spcPts val="8639"/>
              </a:lnSpc>
            </a:pPr>
            <a:r>
              <a:rPr lang="en-GB" sz="7200" dirty="0">
                <a:solidFill>
                  <a:srgbClr val="000000"/>
                </a:solidFill>
                <a:latin typeface="Platform"/>
              </a:rPr>
              <a:t>W</a:t>
            </a:r>
            <a:r>
              <a:rPr lang="en-US" sz="7200" dirty="0">
                <a:solidFill>
                  <a:srgbClr val="000000"/>
                </a:solidFill>
                <a:latin typeface="Platform"/>
              </a:rPr>
              <a:t>here do you stand with the following statements?</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67165" y="8679270"/>
            <a:ext cx="2167194" cy="1158059"/>
          </a:xfrm>
          <a:prstGeom prst="rect">
            <a:avLst/>
          </a:prstGeom>
        </p:spPr>
      </p:pic>
      <p:grpSp>
        <p:nvGrpSpPr>
          <p:cNvPr id="12" name="Group 11">
            <a:extLst>
              <a:ext uri="{FF2B5EF4-FFF2-40B4-BE49-F238E27FC236}">
                <a16:creationId xmlns:a16="http://schemas.microsoft.com/office/drawing/2014/main" id="{690A5F45-373B-E678-A33A-49B1E5855BEB}"/>
              </a:ext>
            </a:extLst>
          </p:cNvPr>
          <p:cNvGrpSpPr/>
          <p:nvPr/>
        </p:nvGrpSpPr>
        <p:grpSpPr>
          <a:xfrm>
            <a:off x="2323486" y="3544038"/>
            <a:ext cx="14015921" cy="2259798"/>
            <a:chOff x="1951432" y="5600700"/>
            <a:chExt cx="14660168" cy="628650"/>
          </a:xfrm>
        </p:grpSpPr>
        <p:cxnSp>
          <p:nvCxnSpPr>
            <p:cNvPr id="15" name="Straight Connector 14">
              <a:extLst>
                <a:ext uri="{FF2B5EF4-FFF2-40B4-BE49-F238E27FC236}">
                  <a16:creationId xmlns:a16="http://schemas.microsoft.com/office/drawing/2014/main" id="{12D9BD1C-6F58-1325-E75C-502E4CAD7C30}"/>
                </a:ext>
              </a:extLst>
            </p:cNvPr>
            <p:cNvCxnSpPr/>
            <p:nvPr/>
          </p:nvCxnSpPr>
          <p:spPr>
            <a:xfrm>
              <a:off x="1951432" y="5905500"/>
              <a:ext cx="1466016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00F0A0-24AD-18EF-6AFB-5A1D06BC6E87}"/>
                </a:ext>
              </a:extLst>
            </p:cNvPr>
            <p:cNvCxnSpPr/>
            <p:nvPr/>
          </p:nvCxnSpPr>
          <p:spPr>
            <a:xfrm>
              <a:off x="1951432" y="5616195"/>
              <a:ext cx="0" cy="60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D2DA21-36C1-8FC3-1E3A-2DDE75CAD0FF}"/>
                </a:ext>
              </a:extLst>
            </p:cNvPr>
            <p:cNvCxnSpPr/>
            <p:nvPr/>
          </p:nvCxnSpPr>
          <p:spPr>
            <a:xfrm>
              <a:off x="16611600" y="5600700"/>
              <a:ext cx="0" cy="60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99EEC7-A895-6413-E0CA-D5406BB11E7C}"/>
                </a:ext>
              </a:extLst>
            </p:cNvPr>
            <p:cNvCxnSpPr/>
            <p:nvPr/>
          </p:nvCxnSpPr>
          <p:spPr>
            <a:xfrm>
              <a:off x="9182100" y="5619750"/>
              <a:ext cx="0" cy="60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8B0FFA71-BB83-F78B-4571-B8AE3EC13488}"/>
              </a:ext>
            </a:extLst>
          </p:cNvPr>
          <p:cNvSpPr txBox="1"/>
          <p:nvPr/>
        </p:nvSpPr>
        <p:spPr>
          <a:xfrm>
            <a:off x="1219200" y="5951598"/>
            <a:ext cx="16503236" cy="707886"/>
          </a:xfrm>
          <a:prstGeom prst="rect">
            <a:avLst/>
          </a:prstGeom>
          <a:noFill/>
        </p:spPr>
        <p:txBody>
          <a:bodyPr wrap="none" rtlCol="0">
            <a:spAutoFit/>
          </a:bodyPr>
          <a:lstStyle/>
          <a:p>
            <a:r>
              <a:rPr lang="en-GB" sz="4000" dirty="0">
                <a:latin typeface="AktivGrotesk-Regular" panose="020B0604020202020204" charset="0"/>
              </a:rPr>
              <a:t>YES/AGREE				          	UNSURE 				NO/DISAGREE</a:t>
            </a:r>
            <a:endParaRPr lang="en-US" sz="4000" dirty="0">
              <a:latin typeface="AktivGrotesk-Regular" panose="020B0604020202020204" charset="0"/>
            </a:endParaRPr>
          </a:p>
        </p:txBody>
      </p:sp>
    </p:spTree>
    <p:extLst>
      <p:ext uri="{BB962C8B-B14F-4D97-AF65-F5344CB8AC3E}">
        <p14:creationId xmlns:p14="http://schemas.microsoft.com/office/powerpoint/2010/main" val="1915985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957894" y="1534458"/>
            <a:ext cx="7529121" cy="6617196"/>
          </a:xfrm>
          <a:prstGeom prst="rect">
            <a:avLst/>
          </a:prstGeom>
        </p:spPr>
        <p:txBody>
          <a:bodyPr wrap="square" lIns="0" tIns="0" rIns="0" bIns="0" rtlCol="0" anchor="t">
            <a:spAutoFit/>
          </a:bodyPr>
          <a:lstStyle/>
          <a:p>
            <a:pPr>
              <a:lnSpc>
                <a:spcPts val="8639"/>
              </a:lnSpc>
            </a:pPr>
            <a:r>
              <a:rPr lang="en-US" sz="8469" dirty="0">
                <a:solidFill>
                  <a:srgbClr val="000000"/>
                </a:solidFill>
                <a:latin typeface="Platform"/>
              </a:rPr>
              <a:t>How… </a:t>
            </a:r>
            <a:r>
              <a:rPr lang="en-US" sz="8469" dirty="0">
                <a:solidFill>
                  <a:srgbClr val="000000"/>
                </a:solidFill>
                <a:latin typeface="AktivGrotesk-Regular" panose="020B0604020202020204" charset="0"/>
              </a:rPr>
              <a:t>does what we ‘think’ we know about knife crime compare with the truth?</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67165" y="8679270"/>
            <a:ext cx="2167194" cy="1158059"/>
          </a:xfrm>
          <a:prstGeom prst="rect">
            <a:avLst/>
          </a:prstGeom>
        </p:spPr>
      </p:pic>
      <p:pic>
        <p:nvPicPr>
          <p:cNvPr id="13" name="Picture 12" descr="A picture containing text, book&#10;&#10;Description automatically generated">
            <a:extLst>
              <a:ext uri="{FF2B5EF4-FFF2-40B4-BE49-F238E27FC236}">
                <a16:creationId xmlns:a16="http://schemas.microsoft.com/office/drawing/2014/main" id="{D53A52B9-BCB8-9D28-8573-5BB26197C2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439"/>
          <a:stretch/>
        </p:blipFill>
        <p:spPr>
          <a:xfrm>
            <a:off x="9662583" y="880498"/>
            <a:ext cx="6550152" cy="7883652"/>
          </a:xfrm>
          <a:prstGeom prst="rect">
            <a:avLst/>
          </a:prstGeom>
        </p:spPr>
      </p:pic>
    </p:spTree>
    <p:extLst>
      <p:ext uri="{BB962C8B-B14F-4D97-AF65-F5344CB8AC3E}">
        <p14:creationId xmlns:p14="http://schemas.microsoft.com/office/powerpoint/2010/main" val="4215612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096918" y="3651617"/>
            <a:ext cx="16770075" cy="4134850"/>
          </a:xfrm>
          <a:prstGeom prst="rect">
            <a:avLst/>
          </a:prstGeom>
        </p:spPr>
        <p:txBody>
          <a:bodyPr wrap="square" lIns="0" tIns="0" rIns="0" bIns="0" rtlCol="0" anchor="t">
            <a:spAutoFit/>
          </a:bodyPr>
          <a:lstStyle/>
          <a:p>
            <a:pPr algn="ctr"/>
            <a:r>
              <a:rPr lang="en-US" sz="8000" b="1" i="0" dirty="0">
                <a:solidFill>
                  <a:srgbClr val="1B1B1E"/>
                </a:solidFill>
                <a:effectLst/>
                <a:latin typeface="Platform" panose="020B0604020202020204" charset="0"/>
                <a:cs typeface="Platform" panose="020B0604020202020204" charset="0"/>
              </a:rPr>
              <a:t>But They Look Like They Would...</a:t>
            </a:r>
          </a:p>
          <a:p>
            <a:br>
              <a:rPr lang="en-US" sz="9600" dirty="0"/>
            </a:br>
            <a:endParaRPr lang="en-US" sz="9269" dirty="0">
              <a:solidFill>
                <a:srgbClr val="000000"/>
              </a:solidFill>
              <a:latin typeface="Platform"/>
            </a:endParaRP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5094886" y="4843056"/>
            <a:ext cx="13193114" cy="3031471"/>
          </a:xfrm>
          <a:prstGeom prst="rect">
            <a:avLst/>
          </a:prstGeom>
        </p:spPr>
        <p:txBody>
          <a:bodyPr lIns="0" tIns="0" rIns="0" bIns="0" rtlCol="0" anchor="t">
            <a:spAutoFit/>
          </a:bodyPr>
          <a:lstStyle/>
          <a:p>
            <a:r>
              <a:rPr lang="en-US" sz="4000" b="0" dirty="0">
                <a:effectLst/>
              </a:rPr>
              <a:t>A group activity to explore stereotypes and assumptions.</a:t>
            </a:r>
            <a:br>
              <a:rPr lang="en-US" sz="4000" b="0" dirty="0">
                <a:effectLst/>
              </a:rPr>
            </a:br>
            <a:endParaRPr lang="en-US" sz="4000" b="0" dirty="0">
              <a:effectLst/>
            </a:endParaRPr>
          </a:p>
          <a:p>
            <a:br>
              <a:rPr lang="en-US" sz="4000" b="0" i="0" dirty="0">
                <a:solidFill>
                  <a:srgbClr val="1B1B1E"/>
                </a:solidFill>
                <a:effectLst/>
                <a:latin typeface="aktiv-grotesk"/>
              </a:rPr>
            </a:br>
            <a:br>
              <a:rPr lang="en-US" sz="4000" b="0" i="0" dirty="0">
                <a:solidFill>
                  <a:srgbClr val="1B1B1E"/>
                </a:solidFill>
                <a:effectLst/>
                <a:latin typeface="aktiv-grotesk"/>
              </a:rPr>
            </a:br>
            <a:endParaRPr lang="en-US" sz="3699" dirty="0">
              <a:solidFill>
                <a:srgbClr val="000000"/>
              </a:solidFill>
              <a:latin typeface="AktivGrotesk-Regular"/>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40557" y="8679270"/>
            <a:ext cx="2167194" cy="1158059"/>
          </a:xfrm>
          <a:prstGeom prst="rect">
            <a:avLst/>
          </a:prstGeom>
        </p:spPr>
      </p:pic>
    </p:spTree>
    <p:extLst>
      <p:ext uri="{BB962C8B-B14F-4D97-AF65-F5344CB8AC3E}">
        <p14:creationId xmlns:p14="http://schemas.microsoft.com/office/powerpoint/2010/main" val="2880433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83;p17">
            <a:extLst>
              <a:ext uri="{FF2B5EF4-FFF2-40B4-BE49-F238E27FC236}">
                <a16:creationId xmlns:a16="http://schemas.microsoft.com/office/drawing/2014/main" id="{3E57A6EF-1A48-2059-D4F5-D884C5E0F77A}"/>
              </a:ext>
            </a:extLst>
          </p:cNvPr>
          <p:cNvPicPr preferRelativeResize="0"/>
          <p:nvPr/>
        </p:nvPicPr>
        <p:blipFill>
          <a:blip r:embed="rId3">
            <a:alphaModFix/>
          </a:blip>
          <a:stretch>
            <a:fillRect/>
          </a:stretch>
        </p:blipFill>
        <p:spPr>
          <a:xfrm>
            <a:off x="-76200" y="-38100"/>
            <a:ext cx="18288000" cy="10287000"/>
          </a:xfrm>
          <a:prstGeom prst="rect">
            <a:avLst/>
          </a:prstGeom>
          <a:noFill/>
          <a:ln>
            <a:noFill/>
          </a:ln>
        </p:spPr>
      </p:pic>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737464" y="8679270"/>
            <a:ext cx="2167194" cy="1158059"/>
          </a:xfrm>
          <a:prstGeom prst="rect">
            <a:avLst/>
          </a:prstGeom>
        </p:spPr>
      </p:pic>
    </p:spTree>
    <p:extLst>
      <p:ext uri="{BB962C8B-B14F-4D97-AF65-F5344CB8AC3E}">
        <p14:creationId xmlns:p14="http://schemas.microsoft.com/office/powerpoint/2010/main" val="1550319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hlinkClick r:id="rId3"/>
            <a:extLst>
              <a:ext uri="{FF2B5EF4-FFF2-40B4-BE49-F238E27FC236}">
                <a16:creationId xmlns:a16="http://schemas.microsoft.com/office/drawing/2014/main" id="{F0289A1A-87FD-0F97-A2C9-F92351F89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865"/>
            <a:ext cx="17674240" cy="8884165"/>
          </a:xfrm>
          <a:prstGeom prst="rect">
            <a:avLst/>
          </a:prstGeom>
        </p:spPr>
      </p:pic>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737464" y="8679270"/>
            <a:ext cx="2167194" cy="1158059"/>
          </a:xfrm>
          <a:prstGeom prst="rect">
            <a:avLst/>
          </a:prstGeom>
        </p:spPr>
      </p:pic>
      <p:sp>
        <p:nvSpPr>
          <p:cNvPr id="13" name="TextBox 12">
            <a:extLst>
              <a:ext uri="{FF2B5EF4-FFF2-40B4-BE49-F238E27FC236}">
                <a16:creationId xmlns:a16="http://schemas.microsoft.com/office/drawing/2014/main" id="{89CDAC94-487E-61ED-BB6E-7F0BD9ADFA80}"/>
              </a:ext>
            </a:extLst>
          </p:cNvPr>
          <p:cNvSpPr txBox="1"/>
          <p:nvPr/>
        </p:nvSpPr>
        <p:spPr>
          <a:xfrm>
            <a:off x="1976906" y="9309534"/>
            <a:ext cx="4495800" cy="707886"/>
          </a:xfrm>
          <a:prstGeom prst="rect">
            <a:avLst/>
          </a:prstGeom>
          <a:noFill/>
        </p:spPr>
        <p:txBody>
          <a:bodyPr wrap="square" rtlCol="0">
            <a:spAutoFit/>
          </a:bodyPr>
          <a:lstStyle/>
          <a:p>
            <a:r>
              <a:rPr lang="en-GB" sz="4000" dirty="0">
                <a:latin typeface="AktivGrotesk-Medium" panose="020B0604020202020204" charset="0"/>
                <a:cs typeface="AktivGrotesk-Medium" panose="020B0604020202020204" charset="0"/>
              </a:rPr>
              <a:t>Video: Prejudice</a:t>
            </a:r>
            <a:endParaRPr lang="en-US" sz="4000" dirty="0">
              <a:latin typeface="AktivGrotesk-Medium" panose="020B0604020202020204" charset="0"/>
              <a:cs typeface="AktivGrotesk-Medium" panose="020B0604020202020204" charset="0"/>
            </a:endParaRPr>
          </a:p>
        </p:txBody>
      </p:sp>
    </p:spTree>
    <p:extLst>
      <p:ext uri="{BB962C8B-B14F-4D97-AF65-F5344CB8AC3E}">
        <p14:creationId xmlns:p14="http://schemas.microsoft.com/office/powerpoint/2010/main" val="1978366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013424" y="8456062"/>
            <a:ext cx="2245876" cy="1198736"/>
          </a:xfrm>
          <a:prstGeom prst="rect">
            <a:avLst/>
          </a:prstGeom>
        </p:spPr>
      </p:pic>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a:solidFill>
                  <a:srgbClr val="FFFFFF"/>
                </a:solidFill>
                <a:latin typeface="Platform"/>
              </a:rPr>
              <a:t>Discussions</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4499697" y="3485370"/>
            <a:ext cx="9288606" cy="1218282"/>
          </a:xfrm>
          <a:prstGeom prst="rect">
            <a:avLst/>
          </a:prstGeom>
        </p:spPr>
        <p:txBody>
          <a:bodyPr lIns="0" tIns="0" rIns="0" bIns="0" rtlCol="0" anchor="t">
            <a:spAutoFit/>
          </a:bodyPr>
          <a:lstStyle/>
          <a:p>
            <a:pPr algn="ctr">
              <a:lnSpc>
                <a:spcPts val="9455"/>
              </a:lnSpc>
            </a:pPr>
            <a:r>
              <a:rPr lang="en-US" sz="9269" dirty="0">
                <a:solidFill>
                  <a:srgbClr val="000000"/>
                </a:solidFill>
                <a:latin typeface="Platform"/>
              </a:rPr>
              <a:t>Yes or No</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547443" y="4976262"/>
            <a:ext cx="13193114" cy="5210594"/>
          </a:xfrm>
          <a:prstGeom prst="rect">
            <a:avLst/>
          </a:prstGeom>
        </p:spPr>
        <p:txBody>
          <a:bodyPr lIns="0" tIns="0" rIns="0" bIns="0" rtlCol="0" anchor="t">
            <a:spAutoFit/>
          </a:bodyPr>
          <a:lstStyle/>
          <a:p>
            <a:pPr algn="ctr"/>
            <a:r>
              <a:rPr lang="en-US" sz="4400" b="0" dirty="0">
                <a:effectLst/>
              </a:rPr>
              <a:t>The purpose of this discussion is to tackle some of the myths about knife crime, so that everyone fully understands that violence is not acceptable or normal.</a:t>
            </a:r>
            <a:br>
              <a:rPr lang="en-US" sz="4400" b="0" dirty="0">
                <a:effectLst/>
              </a:rPr>
            </a:br>
            <a:endParaRPr lang="en-US" sz="4400" b="0" dirty="0">
              <a:effectLst/>
            </a:endParaRPr>
          </a:p>
          <a:p>
            <a:br>
              <a:rPr lang="en-US" sz="4400" b="0" i="0" dirty="0">
                <a:solidFill>
                  <a:srgbClr val="1B1B1E"/>
                </a:solidFill>
                <a:effectLst/>
                <a:latin typeface="aktiv-grotesk"/>
              </a:rPr>
            </a:br>
            <a:br>
              <a:rPr lang="en-US" sz="2800" b="0" i="0" dirty="0">
                <a:solidFill>
                  <a:srgbClr val="1B1B1E"/>
                </a:solidFill>
                <a:effectLst/>
                <a:latin typeface="aktiv-grotesk"/>
              </a:rPr>
            </a:br>
            <a:endParaRPr lang="en-US" sz="2799" dirty="0">
              <a:solidFill>
                <a:srgbClr val="000000"/>
              </a:solidFill>
              <a:latin typeface="AktivGrotesk-Regular"/>
            </a:endParaRPr>
          </a:p>
          <a:p>
            <a:pPr algn="ctr">
              <a:lnSpc>
                <a:spcPts val="3919"/>
              </a:lnSpc>
            </a:pPr>
            <a:endParaRPr lang="en-US" sz="2799" dirty="0">
              <a:solidFill>
                <a:srgbClr val="000000"/>
              </a:solidFill>
              <a:latin typeface="AktivGrotesk-Regular"/>
            </a:endParaRPr>
          </a:p>
          <a:p>
            <a:pPr algn="ctr">
              <a:lnSpc>
                <a:spcPts val="3919"/>
              </a:lnSpc>
            </a:pPr>
            <a:endParaRPr lang="en-US" sz="2799" dirty="0">
              <a:solidFill>
                <a:srgbClr val="000000"/>
              </a:solidFill>
              <a:latin typeface="AktivGrotesk-Regular"/>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40557" y="8679270"/>
            <a:ext cx="2167194" cy="11580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rot="-24435">
            <a:off x="1033233" y="342674"/>
            <a:ext cx="16449187" cy="1353001"/>
          </a:xfrm>
          <a:prstGeom prst="rect">
            <a:avLst/>
          </a:prstGeom>
        </p:spPr>
        <p:txBody>
          <a:bodyPr lIns="0" tIns="0" rIns="0" bIns="0" rtlCol="0" anchor="t">
            <a:spAutoFit/>
          </a:bodyPr>
          <a:lstStyle/>
          <a:p>
            <a:pPr>
              <a:lnSpc>
                <a:spcPts val="8945"/>
              </a:lnSpc>
            </a:pPr>
            <a:r>
              <a:rPr lang="en-US" sz="8769">
                <a:solidFill>
                  <a:srgbClr val="000000"/>
                </a:solidFill>
                <a:latin typeface="Platform"/>
              </a:rPr>
              <a:t>Topping Descriptions</a:t>
            </a:r>
          </a:p>
        </p:txBody>
      </p:sp>
      <p:sp>
        <p:nvSpPr>
          <p:cNvPr id="9" name="TextBox 9"/>
          <p:cNvSpPr txBox="1"/>
          <p:nvPr/>
        </p:nvSpPr>
        <p:spPr>
          <a:xfrm>
            <a:off x="1913413" y="1820315"/>
            <a:ext cx="14413449" cy="8072757"/>
          </a:xfrm>
          <a:prstGeom prst="rect">
            <a:avLst/>
          </a:prstGeom>
        </p:spPr>
        <p:txBody>
          <a:bodyPr lIns="0" tIns="0" rIns="0" bIns="0" rtlCol="0" anchor="t">
            <a:spAutoFit/>
          </a:bodyPr>
          <a:lstStyle/>
          <a:p>
            <a:pPr>
              <a:lnSpc>
                <a:spcPts val="6019"/>
              </a:lnSpc>
            </a:pPr>
            <a:r>
              <a:rPr lang="en-US" sz="4299" u="sng">
                <a:solidFill>
                  <a:srgbClr val="000000"/>
                </a:solidFill>
                <a:latin typeface="Muli Extra Light Bold"/>
              </a:rPr>
              <a:t>Check in/Check Out</a:t>
            </a:r>
            <a:r>
              <a:rPr lang="en-US" sz="4299">
                <a:solidFill>
                  <a:srgbClr val="000000"/>
                </a:solidFill>
                <a:latin typeface="Muli Extra Light Bold"/>
              </a:rPr>
              <a:t> - Allow for space and time for thoughts/feelings/learning to be shared.</a:t>
            </a:r>
          </a:p>
          <a:p>
            <a:pPr>
              <a:lnSpc>
                <a:spcPts val="2379"/>
              </a:lnSpc>
            </a:pPr>
            <a:endParaRPr lang="en-US" sz="4299">
              <a:solidFill>
                <a:srgbClr val="000000"/>
              </a:solidFill>
              <a:latin typeface="Muli Extra Light Bold"/>
            </a:endParaRPr>
          </a:p>
          <a:p>
            <a:pPr>
              <a:lnSpc>
                <a:spcPts val="6019"/>
              </a:lnSpc>
            </a:pPr>
            <a:r>
              <a:rPr lang="en-US" sz="4299" u="sng">
                <a:solidFill>
                  <a:srgbClr val="000000"/>
                </a:solidFill>
                <a:latin typeface="Muli Extra Light Bold"/>
              </a:rPr>
              <a:t>Starter/Warm Up</a:t>
            </a:r>
            <a:r>
              <a:rPr lang="en-US" sz="4299">
                <a:solidFill>
                  <a:srgbClr val="000000"/>
                </a:solidFill>
                <a:latin typeface="Muli Extra Light Bold"/>
              </a:rPr>
              <a:t> - A fun way to hook and conclude your lesson.</a:t>
            </a:r>
          </a:p>
          <a:p>
            <a:pPr>
              <a:lnSpc>
                <a:spcPts val="2520"/>
              </a:lnSpc>
            </a:pPr>
            <a:endParaRPr lang="en-US" sz="4299">
              <a:solidFill>
                <a:srgbClr val="000000"/>
              </a:solidFill>
              <a:latin typeface="Muli Extra Light Bold"/>
            </a:endParaRPr>
          </a:p>
          <a:p>
            <a:pPr>
              <a:lnSpc>
                <a:spcPts val="6019"/>
              </a:lnSpc>
            </a:pPr>
            <a:r>
              <a:rPr lang="en-US" sz="4299" u="sng">
                <a:solidFill>
                  <a:srgbClr val="000000"/>
                </a:solidFill>
                <a:latin typeface="Muli Extra Light Bold"/>
              </a:rPr>
              <a:t>Activity</a:t>
            </a:r>
            <a:r>
              <a:rPr lang="en-US" sz="4299">
                <a:solidFill>
                  <a:srgbClr val="000000"/>
                </a:solidFill>
                <a:latin typeface="Muli Extra Light Bold"/>
              </a:rPr>
              <a:t> - Where you introduce and explore your key points.</a:t>
            </a:r>
          </a:p>
          <a:p>
            <a:pPr>
              <a:lnSpc>
                <a:spcPts val="2520"/>
              </a:lnSpc>
            </a:pPr>
            <a:endParaRPr lang="en-US" sz="4299">
              <a:solidFill>
                <a:srgbClr val="000000"/>
              </a:solidFill>
              <a:latin typeface="Muli Extra Light Bold"/>
            </a:endParaRPr>
          </a:p>
          <a:p>
            <a:pPr>
              <a:lnSpc>
                <a:spcPts val="6019"/>
              </a:lnSpc>
            </a:pPr>
            <a:r>
              <a:rPr lang="en-US" sz="4299" u="sng">
                <a:solidFill>
                  <a:srgbClr val="000000"/>
                </a:solidFill>
                <a:latin typeface="Muli Extra Light Bold"/>
              </a:rPr>
              <a:t>Discussion </a:t>
            </a:r>
            <a:r>
              <a:rPr lang="en-US" sz="4299">
                <a:solidFill>
                  <a:srgbClr val="000000"/>
                </a:solidFill>
                <a:latin typeface="Muli Extra Light Bold"/>
              </a:rPr>
              <a:t>- Give your group time to talk about the topic, ideas and experiences.</a:t>
            </a:r>
          </a:p>
          <a:p>
            <a:pPr>
              <a:lnSpc>
                <a:spcPts val="2520"/>
              </a:lnSpc>
            </a:pPr>
            <a:endParaRPr lang="en-US" sz="4299">
              <a:solidFill>
                <a:srgbClr val="000000"/>
              </a:solidFill>
              <a:latin typeface="Muli Extra Light Bold"/>
            </a:endParaRPr>
          </a:p>
          <a:p>
            <a:pPr>
              <a:lnSpc>
                <a:spcPts val="6019"/>
              </a:lnSpc>
              <a:spcBef>
                <a:spcPct val="0"/>
              </a:spcBef>
            </a:pPr>
            <a:r>
              <a:rPr lang="en-US" sz="4299" u="sng">
                <a:solidFill>
                  <a:srgbClr val="000000"/>
                </a:solidFill>
                <a:latin typeface="Muli Extra Light Bold"/>
              </a:rPr>
              <a:t>Round Up</a:t>
            </a:r>
            <a:r>
              <a:rPr lang="en-US" sz="4299">
                <a:solidFill>
                  <a:srgbClr val="000000"/>
                </a:solidFill>
                <a:latin typeface="Muli Extra Light Bold"/>
              </a:rPr>
              <a:t> - Sum up the key points of your lesson.</a:t>
            </a: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20299" y="8735012"/>
            <a:ext cx="2167194" cy="115805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4499697" y="3485370"/>
            <a:ext cx="9288606" cy="1218282"/>
          </a:xfrm>
          <a:prstGeom prst="rect">
            <a:avLst/>
          </a:prstGeom>
        </p:spPr>
        <p:txBody>
          <a:bodyPr lIns="0" tIns="0" rIns="0" bIns="0" rtlCol="0" anchor="t">
            <a:spAutoFit/>
          </a:bodyPr>
          <a:lstStyle/>
          <a:p>
            <a:pPr algn="ctr">
              <a:lnSpc>
                <a:spcPts val="9455"/>
              </a:lnSpc>
            </a:pPr>
            <a:r>
              <a:rPr lang="en-GB" sz="9269" dirty="0">
                <a:solidFill>
                  <a:srgbClr val="000000"/>
                </a:solidFill>
                <a:latin typeface="Platform"/>
              </a:rPr>
              <a:t>U</a:t>
            </a:r>
            <a:r>
              <a:rPr lang="en-US" sz="9269" dirty="0">
                <a:solidFill>
                  <a:srgbClr val="000000"/>
                </a:solidFill>
                <a:latin typeface="Platform"/>
              </a:rPr>
              <a:t>p or Down</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547443" y="4976262"/>
            <a:ext cx="13193114" cy="3139193"/>
          </a:xfrm>
          <a:prstGeom prst="rect">
            <a:avLst/>
          </a:prstGeom>
        </p:spPr>
        <p:txBody>
          <a:bodyPr lIns="0" tIns="0" rIns="0" bIns="0" rtlCol="0" anchor="t">
            <a:spAutoFit/>
          </a:bodyPr>
          <a:lstStyle/>
          <a:p>
            <a:pPr algn="ctr"/>
            <a:r>
              <a:rPr lang="en-US" sz="4400" b="0" dirty="0">
                <a:effectLst/>
              </a:rPr>
              <a:t>Thinking about knife crime statistics and whether they have risen or fallen in Scotland in recent years.</a:t>
            </a:r>
            <a:br>
              <a:rPr lang="en-US" sz="4400" b="0" dirty="0">
                <a:effectLst/>
              </a:rPr>
            </a:br>
            <a:endParaRPr lang="en-US" sz="4400" b="0" dirty="0">
              <a:effectLst/>
            </a:endParaRPr>
          </a:p>
          <a:p>
            <a:br>
              <a:rPr lang="en-US" sz="4400" b="0" i="0" dirty="0">
                <a:solidFill>
                  <a:srgbClr val="1B1B1E"/>
                </a:solidFill>
                <a:effectLst/>
                <a:latin typeface="aktiv-grotesk"/>
              </a:rPr>
            </a:br>
            <a:endParaRPr lang="en-US" sz="2799" dirty="0">
              <a:solidFill>
                <a:srgbClr val="000000"/>
              </a:solidFill>
              <a:latin typeface="AktivGrotesk-Regular"/>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40557" y="8679270"/>
            <a:ext cx="2167194" cy="1158059"/>
          </a:xfrm>
          <a:prstGeom prst="rect">
            <a:avLst/>
          </a:prstGeom>
        </p:spPr>
      </p:pic>
    </p:spTree>
    <p:extLst>
      <p:ext uri="{BB962C8B-B14F-4D97-AF65-F5344CB8AC3E}">
        <p14:creationId xmlns:p14="http://schemas.microsoft.com/office/powerpoint/2010/main" val="2013551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64006" y="1206756"/>
            <a:ext cx="7291566" cy="1317570"/>
          </a:xfrm>
          <a:prstGeom prst="rect">
            <a:avLst/>
          </a:prstGeom>
        </p:spPr>
        <p:txBody>
          <a:bodyPr lIns="0" tIns="0" rIns="0" bIns="0" rtlCol="0" anchor="t">
            <a:spAutoFit/>
          </a:bodyPr>
          <a:lstStyle/>
          <a:p>
            <a:pPr>
              <a:lnSpc>
                <a:spcPts val="8639"/>
              </a:lnSpc>
            </a:pPr>
            <a:r>
              <a:rPr lang="en-US" sz="8469" dirty="0">
                <a:solidFill>
                  <a:srgbClr val="000000"/>
                </a:solidFill>
                <a:latin typeface="Platform"/>
              </a:rPr>
              <a:t> </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rot="12542">
            <a:off x="2414301" y="9019254"/>
            <a:ext cx="11497304" cy="283845"/>
          </a:xfrm>
          <a:prstGeom prst="rect">
            <a:avLst/>
          </a:prstGeom>
        </p:spPr>
        <p:txBody>
          <a:bodyPr lIns="0" tIns="0" rIns="0" bIns="0" rtlCol="0" anchor="t">
            <a:spAutoFit/>
          </a:bodyPr>
          <a:lstStyle/>
          <a:p>
            <a:pPr>
              <a:lnSpc>
                <a:spcPts val="2040"/>
              </a:lnSpc>
            </a:pPr>
            <a:r>
              <a:rPr lang="en-US" sz="1500">
                <a:solidFill>
                  <a:srgbClr val="737373"/>
                </a:solidFill>
                <a:latin typeface="AktivGrotesk-Regular"/>
              </a:rPr>
              <a:t>[</a:t>
            </a:r>
          </a:p>
        </p:txBody>
      </p:sp>
      <p:pic>
        <p:nvPicPr>
          <p:cNvPr id="11"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37464" y="9055430"/>
            <a:ext cx="2167194" cy="1158059"/>
          </a:xfrm>
          <a:prstGeom prst="rect">
            <a:avLst/>
          </a:prstGeom>
        </p:spPr>
      </p:pic>
      <p:pic>
        <p:nvPicPr>
          <p:cNvPr id="12" name="Google Shape;90;p18">
            <a:extLst>
              <a:ext uri="{FF2B5EF4-FFF2-40B4-BE49-F238E27FC236}">
                <a16:creationId xmlns:a16="http://schemas.microsoft.com/office/drawing/2014/main" id="{209E8D49-E5A2-8E94-6E5B-4E9EC78F425A}"/>
              </a:ext>
            </a:extLst>
          </p:cNvPr>
          <p:cNvPicPr preferRelativeResize="0"/>
          <p:nvPr/>
        </p:nvPicPr>
        <p:blipFill>
          <a:blip r:embed="rId4">
            <a:alphaModFix/>
          </a:blip>
          <a:stretch>
            <a:fillRect/>
          </a:stretch>
        </p:blipFill>
        <p:spPr>
          <a:xfrm>
            <a:off x="10729231" y="1129802"/>
            <a:ext cx="5321942" cy="7868480"/>
          </a:xfrm>
          <a:prstGeom prst="rect">
            <a:avLst/>
          </a:prstGeom>
          <a:noFill/>
          <a:ln>
            <a:noFill/>
          </a:ln>
        </p:spPr>
      </p:pic>
      <p:sp>
        <p:nvSpPr>
          <p:cNvPr id="13" name="TextBox 12">
            <a:extLst>
              <a:ext uri="{FF2B5EF4-FFF2-40B4-BE49-F238E27FC236}">
                <a16:creationId xmlns:a16="http://schemas.microsoft.com/office/drawing/2014/main" id="{A20A6D68-C632-EC1F-7D6C-674610F2867D}"/>
              </a:ext>
            </a:extLst>
          </p:cNvPr>
          <p:cNvSpPr txBox="1"/>
          <p:nvPr/>
        </p:nvSpPr>
        <p:spPr>
          <a:xfrm>
            <a:off x="11506200" y="2708770"/>
            <a:ext cx="777777" cy="707886"/>
          </a:xfrm>
          <a:prstGeom prst="rect">
            <a:avLst/>
          </a:prstGeom>
          <a:noFill/>
        </p:spPr>
        <p:txBody>
          <a:bodyPr wrap="none" rtlCol="0">
            <a:spAutoFit/>
          </a:bodyPr>
          <a:lstStyle/>
          <a:p>
            <a:r>
              <a:rPr lang="en-GB" sz="4000" dirty="0"/>
              <a:t>UP</a:t>
            </a:r>
            <a:endParaRPr lang="en-US" sz="4000" dirty="0"/>
          </a:p>
        </p:txBody>
      </p:sp>
      <p:sp>
        <p:nvSpPr>
          <p:cNvPr id="14" name="TextBox 13">
            <a:extLst>
              <a:ext uri="{FF2B5EF4-FFF2-40B4-BE49-F238E27FC236}">
                <a16:creationId xmlns:a16="http://schemas.microsoft.com/office/drawing/2014/main" id="{231666D4-58FE-F09C-6971-39285312A5DB}"/>
              </a:ext>
            </a:extLst>
          </p:cNvPr>
          <p:cNvSpPr txBox="1"/>
          <p:nvPr/>
        </p:nvSpPr>
        <p:spPr>
          <a:xfrm>
            <a:off x="14114006" y="5350014"/>
            <a:ext cx="1623458" cy="707886"/>
          </a:xfrm>
          <a:prstGeom prst="rect">
            <a:avLst/>
          </a:prstGeom>
          <a:noFill/>
        </p:spPr>
        <p:txBody>
          <a:bodyPr wrap="none" rtlCol="0">
            <a:spAutoFit/>
          </a:bodyPr>
          <a:lstStyle/>
          <a:p>
            <a:r>
              <a:rPr lang="en-GB" sz="4000" dirty="0"/>
              <a:t>DOWN</a:t>
            </a:r>
            <a:endParaRPr lang="en-US" sz="4000" dirty="0"/>
          </a:p>
        </p:txBody>
      </p:sp>
      <p:sp>
        <p:nvSpPr>
          <p:cNvPr id="15" name="TextBox 14">
            <a:extLst>
              <a:ext uri="{FF2B5EF4-FFF2-40B4-BE49-F238E27FC236}">
                <a16:creationId xmlns:a16="http://schemas.microsoft.com/office/drawing/2014/main" id="{0D95D3B7-29F7-67AB-9F10-124C8273E8A0}"/>
              </a:ext>
            </a:extLst>
          </p:cNvPr>
          <p:cNvSpPr txBox="1"/>
          <p:nvPr/>
        </p:nvSpPr>
        <p:spPr>
          <a:xfrm>
            <a:off x="1757832" y="3657437"/>
            <a:ext cx="8564763" cy="2585323"/>
          </a:xfrm>
          <a:prstGeom prst="rect">
            <a:avLst/>
          </a:prstGeom>
          <a:noFill/>
        </p:spPr>
        <p:txBody>
          <a:bodyPr wrap="square" rtlCol="0">
            <a:spAutoFit/>
          </a:bodyPr>
          <a:lstStyle/>
          <a:p>
            <a:r>
              <a:rPr lang="en-GB" sz="5400" dirty="0"/>
              <a:t>Decide whether the statistics in the following statements have gone </a:t>
            </a:r>
            <a:r>
              <a:rPr lang="en-GB" sz="5400" b="1" dirty="0"/>
              <a:t>UP</a:t>
            </a:r>
            <a:r>
              <a:rPr lang="en-GB" sz="5400" dirty="0"/>
              <a:t> or </a:t>
            </a:r>
            <a:r>
              <a:rPr lang="en-GB" sz="5400" b="1" dirty="0"/>
              <a:t>DOWN</a:t>
            </a:r>
            <a:r>
              <a:rPr lang="en-GB" sz="5400" dirty="0"/>
              <a:t>.</a:t>
            </a:r>
            <a:endParaRPr lang="en-US" sz="5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rot="-24435">
            <a:off x="5284991" y="3513627"/>
            <a:ext cx="5702780" cy="1309181"/>
          </a:xfrm>
          <a:prstGeom prst="rect">
            <a:avLst/>
          </a:prstGeom>
        </p:spPr>
        <p:txBody>
          <a:bodyPr lIns="0" tIns="0" rIns="0" bIns="0" rtlCol="0" anchor="t">
            <a:spAutoFit/>
          </a:bodyPr>
          <a:lstStyle/>
          <a:p>
            <a:pPr>
              <a:lnSpc>
                <a:spcPts val="9964"/>
              </a:lnSpc>
            </a:pPr>
            <a:r>
              <a:rPr lang="en-US" sz="9769" dirty="0">
                <a:solidFill>
                  <a:srgbClr val="FFFFFF"/>
                </a:solidFill>
                <a:latin typeface="Finger Paint"/>
              </a:rPr>
              <a:t>Lisa's </a:t>
            </a: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37464" y="8679270"/>
            <a:ext cx="2167194" cy="1158059"/>
          </a:xfrm>
          <a:prstGeom prst="rect">
            <a:avLst/>
          </a:prstGeom>
        </p:spPr>
      </p:pic>
      <p:pic>
        <p:nvPicPr>
          <p:cNvPr id="12" name="Picture 11">
            <a:hlinkClick r:id="rId4"/>
            <a:extLst>
              <a:ext uri="{FF2B5EF4-FFF2-40B4-BE49-F238E27FC236}">
                <a16:creationId xmlns:a16="http://schemas.microsoft.com/office/drawing/2014/main" id="{C22B296B-A612-1812-2401-50BA4C4AC3A1}"/>
              </a:ext>
            </a:extLst>
          </p:cNvPr>
          <p:cNvPicPr>
            <a:picLocks noChangeAspect="1"/>
          </p:cNvPicPr>
          <p:nvPr/>
        </p:nvPicPr>
        <p:blipFill>
          <a:blip r:embed="rId5"/>
          <a:stretch>
            <a:fillRect/>
          </a:stretch>
        </p:blipFill>
        <p:spPr>
          <a:xfrm>
            <a:off x="1493979" y="690592"/>
            <a:ext cx="14531720" cy="6955249"/>
          </a:xfrm>
          <a:prstGeom prst="rect">
            <a:avLst/>
          </a:prstGeom>
        </p:spPr>
      </p:pic>
      <p:sp>
        <p:nvSpPr>
          <p:cNvPr id="13" name="TextBox 12">
            <a:extLst>
              <a:ext uri="{FF2B5EF4-FFF2-40B4-BE49-F238E27FC236}">
                <a16:creationId xmlns:a16="http://schemas.microsoft.com/office/drawing/2014/main" id="{171955B4-F0A1-6619-B960-38D991BBC37F}"/>
              </a:ext>
            </a:extLst>
          </p:cNvPr>
          <p:cNvSpPr txBox="1"/>
          <p:nvPr/>
        </p:nvSpPr>
        <p:spPr>
          <a:xfrm>
            <a:off x="1519859" y="7575203"/>
            <a:ext cx="9783621" cy="1200329"/>
          </a:xfrm>
          <a:prstGeom prst="rect">
            <a:avLst/>
          </a:prstGeom>
          <a:noFill/>
        </p:spPr>
        <p:txBody>
          <a:bodyPr wrap="square" rtlCol="0">
            <a:spAutoFit/>
          </a:bodyPr>
          <a:lstStyle/>
          <a:p>
            <a:r>
              <a:rPr lang="en-GB" sz="4400" b="1" dirty="0">
                <a:latin typeface="Platform" panose="020B0604020202020204" charset="0"/>
                <a:cs typeface="Platform" panose="020B0604020202020204" charset="0"/>
              </a:rPr>
              <a:t>VIDEO: </a:t>
            </a:r>
            <a:r>
              <a:rPr lang="en-US" sz="4400" b="1" dirty="0">
                <a:latin typeface="Platform" panose="020B0604020202020204" charset="0"/>
                <a:cs typeface="Platform" panose="020B0604020202020204" charset="0"/>
              </a:rPr>
              <a:t>How Scotland is Curing Crime</a:t>
            </a:r>
          </a:p>
          <a:p>
            <a:endParaRPr lang="en-US" sz="2800" b="1" dirty="0">
              <a:latin typeface="AktivGrotesk-Medium" panose="020B0604020202020204" charset="0"/>
              <a:cs typeface="AktivGrotesk-Medium" panose="020B0604020202020204" charset="0"/>
            </a:endParaRPr>
          </a:p>
        </p:txBody>
      </p:sp>
    </p:spTree>
    <p:extLst>
      <p:ext uri="{BB962C8B-B14F-4D97-AF65-F5344CB8AC3E}">
        <p14:creationId xmlns:p14="http://schemas.microsoft.com/office/powerpoint/2010/main" val="2627628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013424" y="8456062"/>
            <a:ext cx="2245876" cy="1198736"/>
          </a:xfrm>
          <a:prstGeom prst="rect">
            <a:avLst/>
          </a:prstGeom>
        </p:spPr>
      </p:pic>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a:solidFill>
                  <a:srgbClr val="FFFFFF"/>
                </a:solidFill>
                <a:latin typeface="Platform"/>
              </a:rPr>
              <a:t>Round Up</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ames Ross Hunter Youth Support happenings: Jrhys Poster Competition '2016'">
            <a:extLst>
              <a:ext uri="{FF2B5EF4-FFF2-40B4-BE49-F238E27FC236}">
                <a16:creationId xmlns:a16="http://schemas.microsoft.com/office/drawing/2014/main" id="{3278C8F8-CDFA-4977-8807-A8FE019A54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81" t="4233" r="6064" b="5694"/>
          <a:stretch/>
        </p:blipFill>
        <p:spPr bwMode="auto">
          <a:xfrm>
            <a:off x="10110351" y="359245"/>
            <a:ext cx="6197600" cy="92658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ames Ross Hunter Youth Support happenings: Jrhys Poster Competition '2016'">
            <a:extLst>
              <a:ext uri="{FF2B5EF4-FFF2-40B4-BE49-F238E27FC236}">
                <a16:creationId xmlns:a16="http://schemas.microsoft.com/office/drawing/2014/main" id="{89F33DB2-96A9-B246-BC4A-CABC46E718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29" t="3333" r="4465" b="6296"/>
          <a:stretch/>
        </p:blipFill>
        <p:spPr bwMode="auto">
          <a:xfrm>
            <a:off x="1656355" y="359245"/>
            <a:ext cx="6197600" cy="92964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5073956" y="3516494"/>
            <a:ext cx="8168402" cy="1461939"/>
          </a:xfrm>
          <a:prstGeom prst="rect">
            <a:avLst/>
          </a:prstGeom>
        </p:spPr>
        <p:txBody>
          <a:bodyPr lIns="0" tIns="0" rIns="0" bIns="0" rtlCol="0" anchor="t">
            <a:spAutoFit/>
          </a:bodyPr>
          <a:lstStyle/>
          <a:p>
            <a:pPr algn="ctr">
              <a:lnSpc>
                <a:spcPts val="11419"/>
              </a:lnSpc>
            </a:pPr>
            <a:r>
              <a:rPr lang="en-GB" sz="11195" dirty="0">
                <a:solidFill>
                  <a:srgbClr val="000000"/>
                </a:solidFill>
                <a:latin typeface="Platform"/>
              </a:rPr>
              <a:t>Poster </a:t>
            </a:r>
            <a:endParaRPr lang="en-US" sz="11195" dirty="0">
              <a:solidFill>
                <a:srgbClr val="000000"/>
              </a:solidFill>
              <a:latin typeface="Platform"/>
            </a:endParaRP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9" name="Picture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737464" y="8679270"/>
            <a:ext cx="2167194" cy="1158059"/>
          </a:xfrm>
          <a:prstGeom prst="rect">
            <a:avLst/>
          </a:prstGeom>
        </p:spPr>
      </p:pic>
      <p:sp>
        <p:nvSpPr>
          <p:cNvPr id="10" name="TextBox 9">
            <a:extLst>
              <a:ext uri="{FF2B5EF4-FFF2-40B4-BE49-F238E27FC236}">
                <a16:creationId xmlns:a16="http://schemas.microsoft.com/office/drawing/2014/main" id="{78DA4504-AB2C-A8D0-E3B2-85DBD78DC1DD}"/>
              </a:ext>
            </a:extLst>
          </p:cNvPr>
          <p:cNvSpPr txBox="1"/>
          <p:nvPr/>
        </p:nvSpPr>
        <p:spPr>
          <a:xfrm>
            <a:off x="3709857" y="5007445"/>
            <a:ext cx="10896600" cy="584775"/>
          </a:xfrm>
          <a:prstGeom prst="rect">
            <a:avLst/>
          </a:prstGeom>
          <a:solidFill>
            <a:schemeClr val="dk1">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3200" dirty="0">
                <a:solidFill>
                  <a:schemeClr val="bg1"/>
                </a:solidFill>
                <a:latin typeface="AktivGrotesk-Medium" panose="020B0604020202020204" charset="0"/>
                <a:cs typeface="AktivGrotesk-Medium" panose="020B0604020202020204" charset="0"/>
              </a:rPr>
              <a:t>Create a poster busting the myths about Knife crimes </a:t>
            </a:r>
            <a:endParaRPr lang="en-US" sz="3200" dirty="0">
              <a:solidFill>
                <a:schemeClr val="bg1"/>
              </a:solidFill>
              <a:latin typeface="AktivGrotesk-Medium" panose="020B0604020202020204" charset="0"/>
              <a:cs typeface="AktivGrotesk-Medium" panose="020B060402020202020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5073956" y="3516494"/>
            <a:ext cx="8168402" cy="1461939"/>
          </a:xfrm>
          <a:prstGeom prst="rect">
            <a:avLst/>
          </a:prstGeom>
        </p:spPr>
        <p:txBody>
          <a:bodyPr lIns="0" tIns="0" rIns="0" bIns="0" rtlCol="0" anchor="t">
            <a:spAutoFit/>
          </a:bodyPr>
          <a:lstStyle/>
          <a:p>
            <a:pPr algn="ctr">
              <a:lnSpc>
                <a:spcPts val="11419"/>
              </a:lnSpc>
            </a:pPr>
            <a:r>
              <a:rPr lang="en-GB" sz="11195" dirty="0">
                <a:solidFill>
                  <a:srgbClr val="000000"/>
                </a:solidFill>
                <a:latin typeface="Platform"/>
              </a:rPr>
              <a:t>Kahoot</a:t>
            </a:r>
            <a:endParaRPr lang="en-US" sz="11195" dirty="0">
              <a:solidFill>
                <a:srgbClr val="000000"/>
              </a:solidFill>
              <a:latin typeface="Platform"/>
            </a:endParaRP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9"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37464" y="8679270"/>
            <a:ext cx="2167194" cy="1158059"/>
          </a:xfrm>
          <a:prstGeom prst="rect">
            <a:avLst/>
          </a:prstGeom>
        </p:spPr>
      </p:pic>
      <p:sp>
        <p:nvSpPr>
          <p:cNvPr id="10" name="TextBox 9">
            <a:extLst>
              <a:ext uri="{FF2B5EF4-FFF2-40B4-BE49-F238E27FC236}">
                <a16:creationId xmlns:a16="http://schemas.microsoft.com/office/drawing/2014/main" id="{78DA4504-AB2C-A8D0-E3B2-85DBD78DC1DD}"/>
              </a:ext>
            </a:extLst>
          </p:cNvPr>
          <p:cNvSpPr txBox="1"/>
          <p:nvPr/>
        </p:nvSpPr>
        <p:spPr>
          <a:xfrm>
            <a:off x="3886200" y="5143500"/>
            <a:ext cx="10896600" cy="1754326"/>
          </a:xfrm>
          <a:prstGeom prst="rect">
            <a:avLst/>
          </a:prstGeom>
          <a:noFill/>
        </p:spPr>
        <p:txBody>
          <a:bodyPr wrap="square" rtlCol="0">
            <a:spAutoFit/>
          </a:bodyPr>
          <a:lstStyle/>
          <a:p>
            <a:pPr algn="ctr"/>
            <a:r>
              <a:rPr lang="en-US" sz="4400" dirty="0">
                <a:effectLst/>
                <a:latin typeface="AktivGrotesk-Medium" panose="020B0604020202020204" charset="0"/>
                <a:cs typeface="AktivGrotesk-Medium" panose="020B0604020202020204" charset="0"/>
              </a:rPr>
              <a:t>Check what you know with a quiz</a:t>
            </a:r>
          </a:p>
          <a:p>
            <a:br>
              <a:rPr lang="en-US" sz="3200" dirty="0">
                <a:effectLst/>
              </a:rPr>
            </a:br>
            <a:endParaRPr lang="en-US" sz="3200" dirty="0">
              <a:latin typeface="AktivGrotesk-Medium" panose="020B0604020202020204" charset="0"/>
              <a:cs typeface="AktivGrotesk-Medium" panose="020B0604020202020204" charset="0"/>
            </a:endParaRPr>
          </a:p>
        </p:txBody>
      </p:sp>
      <p:pic>
        <p:nvPicPr>
          <p:cNvPr id="11" name="Google Shape;106;p20">
            <a:extLst>
              <a:ext uri="{FF2B5EF4-FFF2-40B4-BE49-F238E27FC236}">
                <a16:creationId xmlns:a16="http://schemas.microsoft.com/office/drawing/2014/main" id="{469B8116-A60F-2050-3B26-5A588B765B26}"/>
              </a:ext>
            </a:extLst>
          </p:cNvPr>
          <p:cNvPicPr preferRelativeResize="0"/>
          <p:nvPr/>
        </p:nvPicPr>
        <p:blipFill>
          <a:blip r:embed="rId4">
            <a:alphaModFix/>
          </a:blip>
          <a:stretch>
            <a:fillRect/>
          </a:stretch>
        </p:blipFill>
        <p:spPr>
          <a:xfrm>
            <a:off x="6705600" y="6134806"/>
            <a:ext cx="5297339" cy="3975610"/>
          </a:xfrm>
          <a:prstGeom prst="rect">
            <a:avLst/>
          </a:prstGeom>
          <a:noFill/>
          <a:ln>
            <a:noFill/>
          </a:ln>
        </p:spPr>
      </p:pic>
    </p:spTree>
    <p:extLst>
      <p:ext uri="{BB962C8B-B14F-4D97-AF65-F5344CB8AC3E}">
        <p14:creationId xmlns:p14="http://schemas.microsoft.com/office/powerpoint/2010/main" val="1786676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013424" y="8456062"/>
            <a:ext cx="2245876" cy="1198736"/>
          </a:xfrm>
          <a:prstGeom prst="rect">
            <a:avLst/>
          </a:prstGeom>
        </p:spPr>
      </p:pic>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a:solidFill>
                  <a:srgbClr val="FFFFFF"/>
                </a:solidFill>
                <a:latin typeface="Platform"/>
              </a:rPr>
              <a:t>Check Out</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034023" y="476711"/>
            <a:ext cx="7827015" cy="1544637"/>
          </a:xfrm>
          <a:prstGeom prst="rect">
            <a:avLst/>
          </a:prstGeom>
        </p:spPr>
        <p:txBody>
          <a:bodyPr lIns="0" tIns="0" rIns="0" bIns="0" rtlCol="0" anchor="t">
            <a:spAutoFit/>
          </a:bodyPr>
          <a:lstStyle/>
          <a:p>
            <a:pPr>
              <a:lnSpc>
                <a:spcPts val="10270"/>
              </a:lnSpc>
            </a:pPr>
            <a:r>
              <a:rPr lang="en-US" sz="10069">
                <a:solidFill>
                  <a:srgbClr val="000000"/>
                </a:solidFill>
                <a:latin typeface="Platform"/>
              </a:rPr>
              <a:t>Check out</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951432" y="1972946"/>
            <a:ext cx="13061992" cy="10723385"/>
          </a:xfrm>
          <a:prstGeom prst="rect">
            <a:avLst/>
          </a:prstGeom>
        </p:spPr>
        <p:txBody>
          <a:bodyPr lIns="0" tIns="0" rIns="0" bIns="0" rtlCol="0" anchor="t">
            <a:spAutoFit/>
          </a:bodyPr>
          <a:lstStyle/>
          <a:p>
            <a:pPr algn="l">
              <a:lnSpc>
                <a:spcPts val="5872"/>
              </a:lnSpc>
            </a:pPr>
            <a:r>
              <a:rPr lang="en-US" sz="4194" u="sng">
                <a:solidFill>
                  <a:srgbClr val="000000"/>
                </a:solidFill>
                <a:latin typeface="Source Sans Pro"/>
              </a:rPr>
              <a:t>Example Questions</a:t>
            </a:r>
          </a:p>
          <a:p>
            <a:pPr algn="ctr">
              <a:lnSpc>
                <a:spcPts val="4262"/>
              </a:lnSpc>
            </a:pPr>
            <a:endParaRPr lang="en-US" sz="4194" u="sng">
              <a:solidFill>
                <a:srgbClr val="000000"/>
              </a:solidFill>
              <a:latin typeface="Source Sans Pro"/>
            </a:endParaRPr>
          </a:p>
          <a:p>
            <a:pPr algn="ctr">
              <a:lnSpc>
                <a:spcPts val="4402"/>
              </a:lnSpc>
            </a:pPr>
            <a:r>
              <a:rPr lang="en-US" sz="3144">
                <a:solidFill>
                  <a:srgbClr val="000000"/>
                </a:solidFill>
                <a:latin typeface="Source Sans Pro"/>
              </a:rPr>
              <a:t> What are two things you learned?</a:t>
            </a:r>
          </a:p>
          <a:p>
            <a:pPr algn="ctr">
              <a:lnSpc>
                <a:spcPts val="4402"/>
              </a:lnSpc>
            </a:pPr>
            <a:r>
              <a:rPr lang="en-US" sz="3144">
                <a:solidFill>
                  <a:srgbClr val="000000"/>
                </a:solidFill>
                <a:latin typeface="Source Sans Pro"/>
              </a:rPr>
              <a:t>What is the most interesting thing you’ve learned?</a:t>
            </a:r>
          </a:p>
          <a:p>
            <a:pPr algn="ctr">
              <a:lnSpc>
                <a:spcPts val="4402"/>
              </a:lnSpc>
            </a:pPr>
            <a:r>
              <a:rPr lang="en-US" sz="3144">
                <a:solidFill>
                  <a:srgbClr val="000000"/>
                </a:solidFill>
                <a:latin typeface="Source Sans Pro"/>
              </a:rPr>
              <a:t>Think of one thing you have learned in the session that you can apply to another part of your life. What is it, and how can you apply it?</a:t>
            </a:r>
          </a:p>
          <a:p>
            <a:pPr algn="ctr">
              <a:lnSpc>
                <a:spcPts val="4402"/>
              </a:lnSpc>
            </a:pPr>
            <a:r>
              <a:rPr lang="en-US" sz="3144">
                <a:solidFill>
                  <a:srgbClr val="000000"/>
                </a:solidFill>
                <a:latin typeface="Source Sans Pro"/>
              </a:rPr>
              <a:t>What was your favorite activity in the session? Why?</a:t>
            </a:r>
          </a:p>
          <a:p>
            <a:pPr algn="ctr">
              <a:lnSpc>
                <a:spcPts val="4402"/>
              </a:lnSpc>
            </a:pPr>
            <a:r>
              <a:rPr lang="en-US" sz="3144">
                <a:solidFill>
                  <a:srgbClr val="000000"/>
                </a:solidFill>
                <a:latin typeface="Source Sans Pro"/>
              </a:rPr>
              <a:t>What was your least favorite activity in session? Why?</a:t>
            </a:r>
          </a:p>
          <a:p>
            <a:pPr algn="ctr">
              <a:lnSpc>
                <a:spcPts val="4402"/>
              </a:lnSpc>
            </a:pPr>
            <a:r>
              <a:rPr lang="en-US" sz="3144">
                <a:solidFill>
                  <a:srgbClr val="000000"/>
                </a:solidFill>
                <a:latin typeface="Source Sans Pro"/>
              </a:rPr>
              <a:t>What would you tell your parents or guardians you did in this session?</a:t>
            </a:r>
          </a:p>
          <a:p>
            <a:pPr algn="ctr">
              <a:lnSpc>
                <a:spcPts val="4402"/>
              </a:lnSpc>
            </a:pPr>
            <a:r>
              <a:rPr lang="en-US" sz="3144">
                <a:solidFill>
                  <a:srgbClr val="000000"/>
                </a:solidFill>
                <a:latin typeface="Source Sans Pro"/>
              </a:rPr>
              <a:t>How does something you learned connect to what you already knew?</a:t>
            </a:r>
          </a:p>
          <a:p>
            <a:pPr algn="ctr">
              <a:lnSpc>
                <a:spcPts val="4402"/>
              </a:lnSpc>
            </a:pPr>
            <a:r>
              <a:rPr lang="en-US" sz="3144">
                <a:solidFill>
                  <a:srgbClr val="000000"/>
                </a:solidFill>
                <a:latin typeface="Source Sans Pro"/>
              </a:rPr>
              <a:t>How did it extend your thinking further?</a:t>
            </a:r>
          </a:p>
          <a:p>
            <a:pPr algn="ctr">
              <a:lnSpc>
                <a:spcPts val="4402"/>
              </a:lnSpc>
            </a:pPr>
            <a:r>
              <a:rPr lang="en-US" sz="3144">
                <a:solidFill>
                  <a:srgbClr val="000000"/>
                </a:solidFill>
                <a:latin typeface="Source Sans Pro"/>
              </a:rPr>
              <a:t>What questions do you still have?</a:t>
            </a:r>
          </a:p>
          <a:p>
            <a:pPr algn="ctr">
              <a:lnSpc>
                <a:spcPts val="5872"/>
              </a:lnSpc>
            </a:pPr>
            <a:endParaRPr lang="en-US" sz="3144">
              <a:solidFill>
                <a:srgbClr val="000000"/>
              </a:solidFill>
              <a:latin typeface="Source Sans Pro"/>
            </a:endParaRPr>
          </a:p>
          <a:p>
            <a:pPr algn="ctr">
              <a:lnSpc>
                <a:spcPts val="5872"/>
              </a:lnSpc>
            </a:pPr>
            <a:endParaRPr lang="en-US" sz="3144">
              <a:solidFill>
                <a:srgbClr val="000000"/>
              </a:solidFill>
              <a:latin typeface="Source Sans Pro"/>
            </a:endParaRPr>
          </a:p>
          <a:p>
            <a:pPr algn="ctr">
              <a:lnSpc>
                <a:spcPts val="5872"/>
              </a:lnSpc>
            </a:pPr>
            <a:endParaRPr lang="en-US" sz="3144">
              <a:solidFill>
                <a:srgbClr val="000000"/>
              </a:solidFill>
              <a:latin typeface="Source Sans Pro"/>
            </a:endParaRPr>
          </a:p>
          <a:p>
            <a:pPr algn="ctr">
              <a:lnSpc>
                <a:spcPts val="1882"/>
              </a:lnSpc>
            </a:pPr>
            <a:endParaRPr lang="en-US" sz="3144">
              <a:solidFill>
                <a:srgbClr val="000000"/>
              </a:solidFill>
              <a:latin typeface="Source Sans Pro"/>
            </a:endParaRPr>
          </a:p>
          <a:p>
            <a:pPr algn="ctr">
              <a:lnSpc>
                <a:spcPts val="5872"/>
              </a:lnSpc>
            </a:pPr>
            <a:endParaRPr lang="en-US" sz="3144">
              <a:solidFill>
                <a:srgbClr val="000000"/>
              </a:solidFill>
              <a:latin typeface="Source Sans Pro"/>
            </a:endParaRPr>
          </a:p>
          <a:p>
            <a:pPr algn="ctr">
              <a:lnSpc>
                <a:spcPts val="5872"/>
              </a:lnSpc>
            </a:pPr>
            <a:endParaRPr lang="en-US" sz="3144">
              <a:solidFill>
                <a:srgbClr val="000000"/>
              </a:solidFill>
              <a:latin typeface="Source Sans Pro"/>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43732" y="8679270"/>
            <a:ext cx="2167194" cy="11580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385371" y="-901571"/>
            <a:ext cx="10864756" cy="12446918"/>
            <a:chOff x="0" y="0"/>
            <a:chExt cx="2861500" cy="3278201"/>
          </a:xfrm>
        </p:grpSpPr>
        <p:sp>
          <p:nvSpPr>
            <p:cNvPr id="3" name="Freeform 3"/>
            <p:cNvSpPr/>
            <p:nvPr/>
          </p:nvSpPr>
          <p:spPr>
            <a:xfrm>
              <a:off x="0" y="0"/>
              <a:ext cx="2861500" cy="3278201"/>
            </a:xfrm>
            <a:custGeom>
              <a:avLst/>
              <a:gdLst/>
              <a:ahLst/>
              <a:cxnLst/>
              <a:rect l="l" t="t" r="r" b="b"/>
              <a:pathLst>
                <a:path w="2861500" h="3278201">
                  <a:moveTo>
                    <a:pt x="0" y="0"/>
                  </a:moveTo>
                  <a:lnTo>
                    <a:pt x="2861500" y="0"/>
                  </a:lnTo>
                  <a:lnTo>
                    <a:pt x="2861500" y="3278201"/>
                  </a:lnTo>
                  <a:lnTo>
                    <a:pt x="0" y="3278201"/>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17325413" y="-893244"/>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rot="-604671">
            <a:off x="881429" y="1353473"/>
            <a:ext cx="7624062" cy="1239305"/>
          </a:xfrm>
          <a:prstGeom prst="rect">
            <a:avLst/>
          </a:prstGeom>
        </p:spPr>
        <p:txBody>
          <a:bodyPr lIns="0" tIns="0" rIns="0" bIns="0" rtlCol="0" anchor="t">
            <a:spAutoFit/>
          </a:bodyPr>
          <a:lstStyle/>
          <a:p>
            <a:pPr>
              <a:lnSpc>
                <a:spcPts val="8122"/>
              </a:lnSpc>
            </a:pPr>
            <a:r>
              <a:rPr lang="en-US" sz="7962">
                <a:solidFill>
                  <a:srgbClr val="FFFFFF"/>
                </a:solidFill>
                <a:latin typeface="Platform"/>
              </a:rPr>
              <a:t>Resourse Content</a:t>
            </a:r>
          </a:p>
        </p:txBody>
      </p:sp>
      <p:sp>
        <p:nvSpPr>
          <p:cNvPr id="9" name="TextBox 9"/>
          <p:cNvSpPr txBox="1"/>
          <p:nvPr/>
        </p:nvSpPr>
        <p:spPr>
          <a:xfrm rot="-604671">
            <a:off x="1959872" y="3581663"/>
            <a:ext cx="7465258" cy="3714062"/>
          </a:xfrm>
          <a:prstGeom prst="rect">
            <a:avLst/>
          </a:prstGeom>
        </p:spPr>
        <p:txBody>
          <a:bodyPr lIns="0" tIns="0" rIns="0" bIns="0" rtlCol="0" anchor="t">
            <a:spAutoFit/>
          </a:bodyPr>
          <a:lstStyle/>
          <a:p>
            <a:pPr marL="918139" lvl="1" indent="-459070">
              <a:lnSpc>
                <a:spcPts val="5783"/>
              </a:lnSpc>
              <a:buFont typeface="Arial"/>
              <a:buChar char="•"/>
            </a:pPr>
            <a:r>
              <a:rPr lang="en-US" sz="4252">
                <a:solidFill>
                  <a:srgbClr val="FFFFFF"/>
                </a:solidFill>
                <a:latin typeface="AktivGrotesk-Regular"/>
              </a:rPr>
              <a:t>Check in </a:t>
            </a:r>
          </a:p>
          <a:p>
            <a:pPr marL="918139" lvl="1" indent="-459070">
              <a:lnSpc>
                <a:spcPts val="5783"/>
              </a:lnSpc>
              <a:buFont typeface="Arial"/>
              <a:buChar char="•"/>
            </a:pPr>
            <a:r>
              <a:rPr lang="en-US" sz="4252">
                <a:solidFill>
                  <a:srgbClr val="FFFFFF"/>
                </a:solidFill>
                <a:latin typeface="AktivGrotesk-Regular"/>
              </a:rPr>
              <a:t>Warm ups</a:t>
            </a:r>
          </a:p>
          <a:p>
            <a:pPr marL="918139" lvl="1" indent="-459070">
              <a:lnSpc>
                <a:spcPts val="5783"/>
              </a:lnSpc>
              <a:buFont typeface="Arial"/>
              <a:buChar char="•"/>
            </a:pPr>
            <a:r>
              <a:rPr lang="en-US" sz="4252">
                <a:solidFill>
                  <a:srgbClr val="FFFFFF"/>
                </a:solidFill>
                <a:latin typeface="AktivGrotesk-Regular"/>
              </a:rPr>
              <a:t>Activities </a:t>
            </a:r>
          </a:p>
          <a:p>
            <a:pPr marL="918139" lvl="1" indent="-459070">
              <a:lnSpc>
                <a:spcPts val="5783"/>
              </a:lnSpc>
              <a:buFont typeface="Arial"/>
              <a:buChar char="•"/>
            </a:pPr>
            <a:r>
              <a:rPr lang="en-US" sz="4252">
                <a:solidFill>
                  <a:srgbClr val="FFFFFF"/>
                </a:solidFill>
                <a:latin typeface="AktivGrotesk-Regular"/>
              </a:rPr>
              <a:t>Discussions</a:t>
            </a:r>
          </a:p>
          <a:p>
            <a:pPr marL="918139" lvl="1" indent="-459070">
              <a:lnSpc>
                <a:spcPts val="5783"/>
              </a:lnSpc>
              <a:buFont typeface="Arial"/>
              <a:buChar char="•"/>
            </a:pPr>
            <a:r>
              <a:rPr lang="en-US" sz="4252">
                <a:solidFill>
                  <a:srgbClr val="FFFFFF"/>
                </a:solidFill>
                <a:latin typeface="AktivGrotesk-Regular"/>
              </a:rPr>
              <a:t>Round up activities</a:t>
            </a:r>
          </a:p>
        </p:txBody>
      </p:sp>
      <p:grpSp>
        <p:nvGrpSpPr>
          <p:cNvPr id="10" name="Group 10"/>
          <p:cNvGrpSpPr/>
          <p:nvPr/>
        </p:nvGrpSpPr>
        <p:grpSpPr>
          <a:xfrm rot="-608548">
            <a:off x="-5358379" y="30302"/>
            <a:ext cx="6349279" cy="11472600"/>
            <a:chOff x="0" y="0"/>
            <a:chExt cx="1672238" cy="3021590"/>
          </a:xfrm>
        </p:grpSpPr>
        <p:sp>
          <p:nvSpPr>
            <p:cNvPr id="11" name="Freeform 11"/>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3" name="Picture 13"/>
          <p:cNvPicPr>
            <a:picLocks noChangeAspect="1"/>
          </p:cNvPicPr>
          <p:nvPr/>
        </p:nvPicPr>
        <p:blipFill>
          <a:blip r:embed="rId2"/>
          <a:srcRect/>
          <a:stretch>
            <a:fillRect/>
          </a:stretch>
        </p:blipFill>
        <p:spPr>
          <a:xfrm rot="7452225">
            <a:off x="8577826" y="1352818"/>
            <a:ext cx="1132347" cy="2655504"/>
          </a:xfrm>
          <a:prstGeom prst="rect">
            <a:avLst/>
          </a:prstGeom>
        </p:spPr>
      </p:pic>
      <p:pic>
        <p:nvPicPr>
          <p:cNvPr id="14" name="Picture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083139" y="8573390"/>
            <a:ext cx="2563483" cy="13698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013424" y="8456062"/>
            <a:ext cx="2245876" cy="1198736"/>
          </a:xfrm>
          <a:prstGeom prst="rect">
            <a:avLst/>
          </a:prstGeom>
        </p:spPr>
      </p:pic>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dirty="0">
                <a:solidFill>
                  <a:srgbClr val="FFFFFF"/>
                </a:solidFill>
                <a:latin typeface="Platform"/>
              </a:rPr>
              <a:t>Check in</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034023" y="476711"/>
            <a:ext cx="7827015" cy="1544637"/>
          </a:xfrm>
          <a:prstGeom prst="rect">
            <a:avLst/>
          </a:prstGeom>
        </p:spPr>
        <p:txBody>
          <a:bodyPr lIns="0" tIns="0" rIns="0" bIns="0" rtlCol="0" anchor="t">
            <a:spAutoFit/>
          </a:bodyPr>
          <a:lstStyle/>
          <a:p>
            <a:pPr>
              <a:lnSpc>
                <a:spcPts val="10270"/>
              </a:lnSpc>
            </a:pPr>
            <a:r>
              <a:rPr lang="en-US" sz="10069">
                <a:solidFill>
                  <a:srgbClr val="000000"/>
                </a:solidFill>
                <a:latin typeface="Platform"/>
              </a:rPr>
              <a:t>Check in </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951432" y="1963421"/>
            <a:ext cx="14184930" cy="9094976"/>
          </a:xfrm>
          <a:prstGeom prst="rect">
            <a:avLst/>
          </a:prstGeom>
        </p:spPr>
        <p:txBody>
          <a:bodyPr lIns="0" tIns="0" rIns="0" bIns="0" rtlCol="0" anchor="t">
            <a:spAutoFit/>
          </a:bodyPr>
          <a:lstStyle/>
          <a:p>
            <a:pPr>
              <a:lnSpc>
                <a:spcPts val="6377"/>
              </a:lnSpc>
            </a:pPr>
            <a:r>
              <a:rPr lang="en-US" sz="4555" u="sng">
                <a:solidFill>
                  <a:srgbClr val="000000"/>
                </a:solidFill>
                <a:latin typeface="Source Sans Pro"/>
              </a:rPr>
              <a:t>Example Questions</a:t>
            </a:r>
          </a:p>
          <a:p>
            <a:pPr algn="ctr">
              <a:lnSpc>
                <a:spcPts val="6377"/>
              </a:lnSpc>
            </a:pPr>
            <a:r>
              <a:rPr lang="en-US" sz="4555">
                <a:solidFill>
                  <a:srgbClr val="000000"/>
                </a:solidFill>
                <a:latin typeface="Source Sans Pro"/>
              </a:rPr>
              <a:t>Describe how your feeling using a colour</a:t>
            </a:r>
          </a:p>
          <a:p>
            <a:pPr algn="ctr">
              <a:lnSpc>
                <a:spcPts val="2037"/>
              </a:lnSpc>
            </a:pPr>
            <a:endParaRPr lang="en-US" sz="4555">
              <a:solidFill>
                <a:srgbClr val="000000"/>
              </a:solidFill>
              <a:latin typeface="Source Sans Pro"/>
            </a:endParaRPr>
          </a:p>
          <a:p>
            <a:pPr algn="ctr">
              <a:lnSpc>
                <a:spcPts val="6377"/>
              </a:lnSpc>
            </a:pPr>
            <a:r>
              <a:rPr lang="en-US" sz="4555">
                <a:solidFill>
                  <a:srgbClr val="000000"/>
                </a:solidFill>
                <a:latin typeface="Source Sans Pro"/>
              </a:rPr>
              <a:t>What's one thing that you saw or heard from our last session that has stuck with you? </a:t>
            </a:r>
          </a:p>
          <a:p>
            <a:pPr algn="ctr">
              <a:lnSpc>
                <a:spcPts val="2044"/>
              </a:lnSpc>
            </a:pPr>
            <a:endParaRPr lang="en-US" sz="4555">
              <a:solidFill>
                <a:srgbClr val="000000"/>
              </a:solidFill>
              <a:latin typeface="Source Sans Pro"/>
            </a:endParaRPr>
          </a:p>
          <a:p>
            <a:pPr algn="ctr">
              <a:lnSpc>
                <a:spcPts val="6377"/>
              </a:lnSpc>
            </a:pPr>
            <a:r>
              <a:rPr lang="en-US" sz="4555">
                <a:solidFill>
                  <a:srgbClr val="000000"/>
                </a:solidFill>
                <a:latin typeface="Source Sans Pro"/>
              </a:rPr>
              <a:t>What was the best part of the past week for you?</a:t>
            </a:r>
          </a:p>
          <a:p>
            <a:pPr algn="ctr">
              <a:lnSpc>
                <a:spcPts val="2044"/>
              </a:lnSpc>
            </a:pPr>
            <a:endParaRPr lang="en-US" sz="4555">
              <a:solidFill>
                <a:srgbClr val="000000"/>
              </a:solidFill>
              <a:latin typeface="Source Sans Pro"/>
            </a:endParaRPr>
          </a:p>
          <a:p>
            <a:pPr algn="ctr">
              <a:lnSpc>
                <a:spcPts val="6377"/>
              </a:lnSpc>
            </a:pPr>
            <a:r>
              <a:rPr lang="en-US" sz="4555">
                <a:solidFill>
                  <a:srgbClr val="000000"/>
                </a:solidFill>
                <a:latin typeface="Source Sans Pro"/>
              </a:rPr>
              <a:t>What’s one thing you hope to get achieve from today’s session?</a:t>
            </a:r>
          </a:p>
          <a:p>
            <a:pPr algn="ctr">
              <a:lnSpc>
                <a:spcPts val="6377"/>
              </a:lnSpc>
            </a:pPr>
            <a:endParaRPr lang="en-US" sz="4555">
              <a:solidFill>
                <a:srgbClr val="000000"/>
              </a:solidFill>
              <a:latin typeface="Source Sans Pro"/>
            </a:endParaRPr>
          </a:p>
          <a:p>
            <a:pPr algn="ctr">
              <a:lnSpc>
                <a:spcPts val="2044"/>
              </a:lnSpc>
            </a:pPr>
            <a:endParaRPr lang="en-US" sz="4555">
              <a:solidFill>
                <a:srgbClr val="000000"/>
              </a:solidFill>
              <a:latin typeface="Source Sans Pro"/>
            </a:endParaRPr>
          </a:p>
          <a:p>
            <a:pPr algn="ctr">
              <a:lnSpc>
                <a:spcPts val="6377"/>
              </a:lnSpc>
            </a:pPr>
            <a:endParaRPr lang="en-US" sz="4555">
              <a:solidFill>
                <a:srgbClr val="000000"/>
              </a:solidFill>
              <a:latin typeface="Source Sans Pro"/>
            </a:endParaRPr>
          </a:p>
          <a:p>
            <a:pPr algn="ctr">
              <a:lnSpc>
                <a:spcPts val="6377"/>
              </a:lnSpc>
            </a:pPr>
            <a:endParaRPr lang="en-US" sz="4555">
              <a:solidFill>
                <a:srgbClr val="000000"/>
              </a:solidFill>
              <a:latin typeface="Source Sans Pro"/>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43732" y="8679270"/>
            <a:ext cx="2167194" cy="11580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013424" y="8456062"/>
            <a:ext cx="2245876" cy="1198736"/>
          </a:xfrm>
          <a:prstGeom prst="rect">
            <a:avLst/>
          </a:prstGeom>
        </p:spPr>
      </p:pic>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a:solidFill>
                  <a:srgbClr val="FFFFFF"/>
                </a:solidFill>
                <a:latin typeface="Platform"/>
              </a:rPr>
              <a:t>Warm Up</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981419" y="3460915"/>
            <a:ext cx="14422871" cy="1320874"/>
          </a:xfrm>
          <a:prstGeom prst="rect">
            <a:avLst/>
          </a:prstGeom>
        </p:spPr>
        <p:txBody>
          <a:bodyPr wrap="square" lIns="0" tIns="0" rIns="0" bIns="0" rtlCol="0" anchor="t">
            <a:spAutoFit/>
          </a:bodyPr>
          <a:lstStyle/>
          <a:p>
            <a:pPr algn="ctr">
              <a:lnSpc>
                <a:spcPts val="10270"/>
              </a:lnSpc>
            </a:pPr>
            <a:r>
              <a:rPr lang="en-GB" sz="9600" b="1" dirty="0">
                <a:solidFill>
                  <a:srgbClr val="000000"/>
                </a:solidFill>
                <a:latin typeface="Platform"/>
              </a:rPr>
              <a:t>What do you already know?</a:t>
            </a:r>
            <a:endParaRPr lang="en-US" sz="9600" b="1" dirty="0">
              <a:solidFill>
                <a:srgbClr val="000000"/>
              </a:solidFill>
              <a:latin typeface="Platform"/>
            </a:endParaRP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rot="12542">
            <a:off x="1523848" y="4999555"/>
            <a:ext cx="15240302" cy="899670"/>
          </a:xfrm>
          <a:prstGeom prst="rect">
            <a:avLst/>
          </a:prstGeom>
        </p:spPr>
        <p:txBody>
          <a:bodyPr wrap="square" lIns="0" tIns="0" rIns="0" bIns="0" rtlCol="0" anchor="t">
            <a:spAutoFit/>
          </a:bodyPr>
          <a:lstStyle/>
          <a:p>
            <a:pPr algn="ctr">
              <a:lnSpc>
                <a:spcPts val="7615"/>
              </a:lnSpc>
            </a:pPr>
            <a:r>
              <a:rPr lang="en-GB" sz="4800" dirty="0">
                <a:solidFill>
                  <a:srgbClr val="000000"/>
                </a:solidFill>
                <a:latin typeface="AktivGrotesk-Medium"/>
              </a:rPr>
              <a:t>Group Brainstorm </a:t>
            </a:r>
            <a:endParaRPr lang="en-US" sz="4800" dirty="0">
              <a:solidFill>
                <a:srgbClr val="000000"/>
              </a:solidFill>
              <a:latin typeface="AktivGrotesk-Medium"/>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550000" y="8679270"/>
            <a:ext cx="2167194" cy="1158059"/>
          </a:xfrm>
          <a:prstGeom prst="rect">
            <a:avLst/>
          </a:prstGeom>
        </p:spPr>
      </p:pic>
    </p:spTree>
    <p:extLst>
      <p:ext uri="{BB962C8B-B14F-4D97-AF65-F5344CB8AC3E}">
        <p14:creationId xmlns:p14="http://schemas.microsoft.com/office/powerpoint/2010/main" val="321312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916706" y="1323795"/>
            <a:ext cx="10199524" cy="1102866"/>
          </a:xfrm>
          <a:prstGeom prst="rect">
            <a:avLst/>
          </a:prstGeom>
        </p:spPr>
        <p:txBody>
          <a:bodyPr wrap="square" lIns="0" tIns="0" rIns="0" bIns="0" rtlCol="0" anchor="t">
            <a:spAutoFit/>
          </a:bodyPr>
          <a:lstStyle/>
          <a:p>
            <a:pPr>
              <a:lnSpc>
                <a:spcPts val="8639"/>
              </a:lnSpc>
            </a:pPr>
            <a:r>
              <a:rPr lang="en-US" sz="8469" dirty="0">
                <a:solidFill>
                  <a:srgbClr val="000000"/>
                </a:solidFill>
                <a:latin typeface="Platform"/>
              </a:rPr>
              <a:t>Knife Facts</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67165" y="8679270"/>
            <a:ext cx="2167194" cy="1158059"/>
          </a:xfrm>
          <a:prstGeom prst="rect">
            <a:avLst/>
          </a:prstGeom>
        </p:spPr>
      </p:pic>
      <p:sp>
        <p:nvSpPr>
          <p:cNvPr id="11" name="TextBox 9">
            <a:extLst>
              <a:ext uri="{FF2B5EF4-FFF2-40B4-BE49-F238E27FC236}">
                <a16:creationId xmlns:a16="http://schemas.microsoft.com/office/drawing/2014/main" id="{2020587D-FF29-40F8-1E11-CA423122CF59}"/>
              </a:ext>
            </a:extLst>
          </p:cNvPr>
          <p:cNvSpPr txBox="1"/>
          <p:nvPr/>
        </p:nvSpPr>
        <p:spPr>
          <a:xfrm rot="12542">
            <a:off x="1872027" y="2272549"/>
            <a:ext cx="14866579" cy="6691191"/>
          </a:xfrm>
          <a:prstGeom prst="rect">
            <a:avLst/>
          </a:prstGeom>
        </p:spPr>
        <p:txBody>
          <a:bodyPr wrap="square" lIns="0" tIns="0" rIns="0" bIns="0" rtlCol="0" anchor="t">
            <a:spAutoFit/>
          </a:bodyPr>
          <a:lstStyle/>
          <a:p>
            <a:pPr>
              <a:lnSpc>
                <a:spcPts val="7615"/>
              </a:lnSpc>
            </a:pPr>
            <a:r>
              <a:rPr lang="en-US" sz="3600" dirty="0">
                <a:solidFill>
                  <a:srgbClr val="000000"/>
                </a:solidFill>
                <a:latin typeface="AktivGrotesk-Medium"/>
              </a:rPr>
              <a:t>On the flipchart paper, write down everything you know which relates to knife crime. </a:t>
            </a:r>
          </a:p>
          <a:p>
            <a:pPr>
              <a:lnSpc>
                <a:spcPts val="7615"/>
              </a:lnSpc>
            </a:pPr>
            <a:endParaRPr lang="en-US" sz="2000" dirty="0">
              <a:solidFill>
                <a:srgbClr val="000000"/>
              </a:solidFill>
              <a:latin typeface="AktivGrotesk-Medium"/>
            </a:endParaRPr>
          </a:p>
          <a:p>
            <a:pPr>
              <a:lnSpc>
                <a:spcPts val="7615"/>
              </a:lnSpc>
            </a:pPr>
            <a:r>
              <a:rPr lang="en-US" sz="3600" dirty="0">
                <a:solidFill>
                  <a:srgbClr val="000000"/>
                </a:solidFill>
                <a:latin typeface="AktivGrotesk-Medium"/>
              </a:rPr>
              <a:t>For example:</a:t>
            </a:r>
          </a:p>
          <a:p>
            <a:pPr marL="571500" indent="-571500">
              <a:lnSpc>
                <a:spcPts val="7615"/>
              </a:lnSpc>
              <a:buFontTx/>
              <a:buChar char="-"/>
            </a:pPr>
            <a:r>
              <a:rPr lang="en-US" sz="3600" dirty="0">
                <a:solidFill>
                  <a:srgbClr val="000000"/>
                </a:solidFill>
                <a:latin typeface="AktivGrotesk-Medium"/>
              </a:rPr>
              <a:t>type of weapons</a:t>
            </a:r>
          </a:p>
          <a:p>
            <a:pPr marL="571500" indent="-571500">
              <a:lnSpc>
                <a:spcPts val="7615"/>
              </a:lnSpc>
              <a:buFontTx/>
              <a:buChar char="-"/>
            </a:pPr>
            <a:r>
              <a:rPr lang="en-US" sz="3600" dirty="0">
                <a:solidFill>
                  <a:srgbClr val="000000"/>
                </a:solidFill>
                <a:latin typeface="AktivGrotesk-Medium"/>
              </a:rPr>
              <a:t> consequences of carrying/using </a:t>
            </a:r>
          </a:p>
          <a:p>
            <a:pPr marL="571500" indent="-571500">
              <a:lnSpc>
                <a:spcPts val="7615"/>
              </a:lnSpc>
              <a:buFontTx/>
              <a:buChar char="-"/>
            </a:pPr>
            <a:r>
              <a:rPr lang="en-US" sz="3600" dirty="0">
                <a:solidFill>
                  <a:srgbClr val="000000"/>
                </a:solidFill>
                <a:latin typeface="AktivGrotesk-Medium"/>
              </a:rPr>
              <a:t> personal experiences </a:t>
            </a:r>
          </a:p>
        </p:txBody>
      </p:sp>
    </p:spTree>
    <p:extLst>
      <p:ext uri="{BB962C8B-B14F-4D97-AF65-F5344CB8AC3E}">
        <p14:creationId xmlns:p14="http://schemas.microsoft.com/office/powerpoint/2010/main" val="899373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1694</TotalTime>
  <Words>3076</Words>
  <Application>Microsoft Office PowerPoint</Application>
  <PresentationFormat>Custom</PresentationFormat>
  <Paragraphs>300</Paragraphs>
  <Slides>37</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Finger Paint</vt:lpstr>
      <vt:lpstr>Arial</vt:lpstr>
      <vt:lpstr>Platform</vt:lpstr>
      <vt:lpstr>AktivGrotesk-Regular</vt:lpstr>
      <vt:lpstr>Calibri</vt:lpstr>
      <vt:lpstr>platform-bold</vt:lpstr>
      <vt:lpstr>AktivGrotesk-Medium</vt:lpstr>
      <vt:lpstr>YouTube Sans</vt:lpstr>
      <vt:lpstr>Source Sans Pro</vt:lpstr>
      <vt:lpstr>Muli Extra Light</vt:lpstr>
      <vt:lpstr>Muli Extra Light Bold</vt:lpstr>
      <vt:lpstr>aktiv-grotesk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Nae Limits</dc:title>
  <cp:lastModifiedBy>Nadine Daly</cp:lastModifiedBy>
  <cp:revision>10</cp:revision>
  <dcterms:created xsi:type="dcterms:W3CDTF">2006-08-16T00:00:00Z</dcterms:created>
  <dcterms:modified xsi:type="dcterms:W3CDTF">2023-04-18T12:01:16Z</dcterms:modified>
  <dc:identifier>DAFSH0h-WUU</dc:identifier>
</cp:coreProperties>
</file>