
<file path=[Content_Types].xml><?xml version="1.0" encoding="utf-8"?>
<Types xmlns="http://schemas.openxmlformats.org/package/2006/content-types">
  <Default Extension="fntdata" ContentType="application/x-fontdata"/>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4"/>
  </p:notesMasterIdLst>
  <p:sldIdLst>
    <p:sldId id="256" r:id="rId2"/>
    <p:sldId id="257" r:id="rId3"/>
    <p:sldId id="258" r:id="rId4"/>
    <p:sldId id="259" r:id="rId5"/>
    <p:sldId id="260" r:id="rId6"/>
    <p:sldId id="261" r:id="rId7"/>
    <p:sldId id="262" r:id="rId8"/>
    <p:sldId id="295" r:id="rId9"/>
    <p:sldId id="296" r:id="rId10"/>
    <p:sldId id="297" r:id="rId11"/>
    <p:sldId id="313" r:id="rId12"/>
    <p:sldId id="268" r:id="rId13"/>
    <p:sldId id="279" r:id="rId14"/>
    <p:sldId id="303" r:id="rId15"/>
    <p:sldId id="275" r:id="rId16"/>
    <p:sldId id="319" r:id="rId17"/>
    <p:sldId id="314" r:id="rId18"/>
    <p:sldId id="324" r:id="rId19"/>
    <p:sldId id="325" r:id="rId20"/>
    <p:sldId id="304" r:id="rId21"/>
    <p:sldId id="323" r:id="rId22"/>
    <p:sldId id="305" r:id="rId23"/>
    <p:sldId id="278" r:id="rId24"/>
    <p:sldId id="283" r:id="rId25"/>
    <p:sldId id="326" r:id="rId26"/>
    <p:sldId id="327" r:id="rId27"/>
    <p:sldId id="322" r:id="rId28"/>
    <p:sldId id="284" r:id="rId29"/>
    <p:sldId id="290" r:id="rId30"/>
    <p:sldId id="312" r:id="rId31"/>
    <p:sldId id="293" r:id="rId32"/>
    <p:sldId id="294" r:id="rId33"/>
  </p:sldIdLst>
  <p:sldSz cx="18288000" cy="10287000"/>
  <p:notesSz cx="6858000" cy="9144000"/>
  <p:embeddedFontLst>
    <p:embeddedFont>
      <p:font typeface="AktivGrotesk-Medium" panose="020B0604020202020204" charset="0"/>
      <p:regular r:id="rId35"/>
    </p:embeddedFont>
    <p:embeddedFont>
      <p:font typeface="AktivGrotesk-Regular" panose="020B0604020202020204" charset="0"/>
      <p:regular r:id="rId36"/>
    </p:embeddedFont>
    <p:embeddedFont>
      <p:font typeface="Calibri" panose="020F0502020204030204" pitchFamily="34" charset="0"/>
      <p:regular r:id="rId37"/>
      <p:bold r:id="rId38"/>
      <p:italic r:id="rId39"/>
      <p:boldItalic r:id="rId40"/>
    </p:embeddedFont>
    <p:embeddedFont>
      <p:font typeface="Finger Paint" panose="020B0604020202020204" charset="0"/>
      <p:regular r:id="rId41"/>
    </p:embeddedFont>
    <p:embeddedFont>
      <p:font typeface="Ink Free" panose="03080402000500000000" pitchFamily="66" charset="0"/>
      <p:regular r:id="rId42"/>
    </p:embeddedFont>
    <p:embeddedFont>
      <p:font typeface="Muli Extra Light" panose="020B0604020202020204" charset="0"/>
      <p:regular r:id="rId43"/>
    </p:embeddedFont>
    <p:embeddedFont>
      <p:font typeface="Muli Extra Light Bold" panose="020B0604020202020204" charset="0"/>
      <p:regular r:id="rId44"/>
    </p:embeddedFont>
    <p:embeddedFont>
      <p:font typeface="Platform" panose="020B0604020202020204" charset="0"/>
      <p:regular r:id="rId45"/>
    </p:embeddedFont>
    <p:embeddedFont>
      <p:font typeface="Source Sans Pro" panose="020B0503030403020204" pitchFamily="34" charset="0"/>
      <p:regular r:id="rId46"/>
      <p:bold r:id="rId47"/>
      <p:italic r:id="rId48"/>
      <p:boldItalic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63" autoAdjust="0"/>
    <p:restoredTop sz="89322" autoAdjust="0"/>
  </p:normalViewPr>
  <p:slideViewPr>
    <p:cSldViewPr>
      <p:cViewPr>
        <p:scale>
          <a:sx n="20" d="100"/>
          <a:sy n="20" d="100"/>
        </p:scale>
        <p:origin x="2702" y="106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757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font" Target="fonts/font15.fntdata"/></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B1AFFF-B99E-42AB-9E63-D6BA89AD87B2}" type="doc">
      <dgm:prSet loTypeId="urn:microsoft.com/office/officeart/2005/8/layout/hierarchy1" loCatId="hierarchy" qsTypeId="urn:microsoft.com/office/officeart/2005/8/quickstyle/simple1" qsCatId="simple" csTypeId="urn:microsoft.com/office/officeart/2005/8/colors/accent6_2" csCatId="accent6" phldr="1"/>
      <dgm:spPr/>
      <dgm:t>
        <a:bodyPr/>
        <a:lstStyle/>
        <a:p>
          <a:endParaRPr lang="en-US"/>
        </a:p>
      </dgm:t>
    </dgm:pt>
    <dgm:pt modelId="{B2489EE9-19C4-4D9D-AFEB-5286CDDA5660}">
      <dgm:prSet/>
      <dgm:spPr/>
      <dgm:t>
        <a:bodyPr/>
        <a:lstStyle/>
        <a:p>
          <a:r>
            <a:rPr lang="en-US"/>
            <a:t>You have </a:t>
          </a:r>
          <a:r>
            <a:rPr lang="en-US" b="1"/>
            <a:t>two minutes </a:t>
          </a:r>
          <a:r>
            <a:rPr lang="en-US"/>
            <a:t>to write down as many words as you can that you relate to positive masculinity </a:t>
          </a:r>
        </a:p>
      </dgm:t>
    </dgm:pt>
    <dgm:pt modelId="{194DE642-934D-47CA-8EC8-FC0A45AD41FF}" type="parTrans" cxnId="{5B8F287B-5008-4F6C-A72D-03AC4B306551}">
      <dgm:prSet/>
      <dgm:spPr/>
      <dgm:t>
        <a:bodyPr/>
        <a:lstStyle/>
        <a:p>
          <a:endParaRPr lang="en-US"/>
        </a:p>
      </dgm:t>
    </dgm:pt>
    <dgm:pt modelId="{FA29713D-5409-4098-9A90-201897DB5A4C}" type="sibTrans" cxnId="{5B8F287B-5008-4F6C-A72D-03AC4B306551}">
      <dgm:prSet/>
      <dgm:spPr/>
      <dgm:t>
        <a:bodyPr/>
        <a:lstStyle/>
        <a:p>
          <a:endParaRPr lang="en-US"/>
        </a:p>
      </dgm:t>
    </dgm:pt>
    <dgm:pt modelId="{FBC8EB8A-304D-4116-BEE6-0EA339481907}">
      <dgm:prSet/>
      <dgm:spPr/>
      <dgm:t>
        <a:bodyPr/>
        <a:lstStyle/>
        <a:p>
          <a:r>
            <a:rPr lang="en-US" dirty="0"/>
            <a:t>Once the time is up, one person from each group will stand and take turns reading out their answers. If you repeat a word or don’t have any left, you need to sit down. </a:t>
          </a:r>
        </a:p>
      </dgm:t>
    </dgm:pt>
    <dgm:pt modelId="{670085EE-DFE6-40C8-A83F-AF779BB5338F}" type="parTrans" cxnId="{305C1D2C-CB7F-4001-B735-8EF63D841DFE}">
      <dgm:prSet/>
      <dgm:spPr/>
      <dgm:t>
        <a:bodyPr/>
        <a:lstStyle/>
        <a:p>
          <a:endParaRPr lang="en-US"/>
        </a:p>
      </dgm:t>
    </dgm:pt>
    <dgm:pt modelId="{DBE9EB13-553E-49FC-9DFD-B5BA7123F6DE}" type="sibTrans" cxnId="{305C1D2C-CB7F-4001-B735-8EF63D841DFE}">
      <dgm:prSet/>
      <dgm:spPr/>
      <dgm:t>
        <a:bodyPr/>
        <a:lstStyle/>
        <a:p>
          <a:endParaRPr lang="en-US"/>
        </a:p>
      </dgm:t>
    </dgm:pt>
    <dgm:pt modelId="{03E92393-2D53-458E-A5DD-8E63EC8C8D2F}">
      <dgm:prSet/>
      <dgm:spPr/>
      <dgm:t>
        <a:bodyPr/>
        <a:lstStyle/>
        <a:p>
          <a:r>
            <a:rPr lang="en-US"/>
            <a:t>The person left standing at the end of the challenge is THE man. </a:t>
          </a:r>
        </a:p>
      </dgm:t>
    </dgm:pt>
    <dgm:pt modelId="{C77E6A8F-6663-4996-ABA1-6B17E38BC011}" type="parTrans" cxnId="{EBFA22B7-282D-408B-B858-145BB9B08A07}">
      <dgm:prSet/>
      <dgm:spPr/>
      <dgm:t>
        <a:bodyPr/>
        <a:lstStyle/>
        <a:p>
          <a:endParaRPr lang="en-US"/>
        </a:p>
      </dgm:t>
    </dgm:pt>
    <dgm:pt modelId="{BB427A1E-93F9-4F59-9490-AF0387375955}" type="sibTrans" cxnId="{EBFA22B7-282D-408B-B858-145BB9B08A07}">
      <dgm:prSet/>
      <dgm:spPr/>
      <dgm:t>
        <a:bodyPr/>
        <a:lstStyle/>
        <a:p>
          <a:endParaRPr lang="en-US"/>
        </a:p>
      </dgm:t>
    </dgm:pt>
    <dgm:pt modelId="{40E58B76-9481-4A3E-8C64-CB23AD83046C}" type="pres">
      <dgm:prSet presAssocID="{4FB1AFFF-B99E-42AB-9E63-D6BA89AD87B2}" presName="hierChild1" presStyleCnt="0">
        <dgm:presLayoutVars>
          <dgm:chPref val="1"/>
          <dgm:dir/>
          <dgm:animOne val="branch"/>
          <dgm:animLvl val="lvl"/>
          <dgm:resizeHandles/>
        </dgm:presLayoutVars>
      </dgm:prSet>
      <dgm:spPr/>
    </dgm:pt>
    <dgm:pt modelId="{84F1A404-28E0-429F-9E9C-A5D5C0C2AAA3}" type="pres">
      <dgm:prSet presAssocID="{B2489EE9-19C4-4D9D-AFEB-5286CDDA5660}" presName="hierRoot1" presStyleCnt="0"/>
      <dgm:spPr/>
    </dgm:pt>
    <dgm:pt modelId="{6DF92491-555B-44B0-BC99-A3F8CE6846B9}" type="pres">
      <dgm:prSet presAssocID="{B2489EE9-19C4-4D9D-AFEB-5286CDDA5660}" presName="composite" presStyleCnt="0"/>
      <dgm:spPr/>
    </dgm:pt>
    <dgm:pt modelId="{6E7D4966-0C42-4FF0-AAB2-AB7E0E16D913}" type="pres">
      <dgm:prSet presAssocID="{B2489EE9-19C4-4D9D-AFEB-5286CDDA5660}" presName="background" presStyleLbl="node0" presStyleIdx="0" presStyleCnt="3"/>
      <dgm:spPr/>
    </dgm:pt>
    <dgm:pt modelId="{90454288-5095-4072-9213-03F2CF7CD4BF}" type="pres">
      <dgm:prSet presAssocID="{B2489EE9-19C4-4D9D-AFEB-5286CDDA5660}" presName="text" presStyleLbl="fgAcc0" presStyleIdx="0" presStyleCnt="3">
        <dgm:presLayoutVars>
          <dgm:chPref val="3"/>
        </dgm:presLayoutVars>
      </dgm:prSet>
      <dgm:spPr/>
    </dgm:pt>
    <dgm:pt modelId="{0C52AF33-52FE-4CAD-B9DE-7D3185F1C2A6}" type="pres">
      <dgm:prSet presAssocID="{B2489EE9-19C4-4D9D-AFEB-5286CDDA5660}" presName="hierChild2" presStyleCnt="0"/>
      <dgm:spPr/>
    </dgm:pt>
    <dgm:pt modelId="{287F4B88-A4B9-4A1A-8A71-C3FA1637714B}" type="pres">
      <dgm:prSet presAssocID="{FBC8EB8A-304D-4116-BEE6-0EA339481907}" presName="hierRoot1" presStyleCnt="0"/>
      <dgm:spPr/>
    </dgm:pt>
    <dgm:pt modelId="{C40FB4C8-EEB6-431E-8DAB-826535FEFB90}" type="pres">
      <dgm:prSet presAssocID="{FBC8EB8A-304D-4116-BEE6-0EA339481907}" presName="composite" presStyleCnt="0"/>
      <dgm:spPr/>
    </dgm:pt>
    <dgm:pt modelId="{F3A0AFF8-02AC-44EB-A2A6-7F3FE2F0434B}" type="pres">
      <dgm:prSet presAssocID="{FBC8EB8A-304D-4116-BEE6-0EA339481907}" presName="background" presStyleLbl="node0" presStyleIdx="1" presStyleCnt="3"/>
      <dgm:spPr/>
    </dgm:pt>
    <dgm:pt modelId="{11DCA6BB-ECAB-4F8B-A760-3BCEAD36D35D}" type="pres">
      <dgm:prSet presAssocID="{FBC8EB8A-304D-4116-BEE6-0EA339481907}" presName="text" presStyleLbl="fgAcc0" presStyleIdx="1" presStyleCnt="3">
        <dgm:presLayoutVars>
          <dgm:chPref val="3"/>
        </dgm:presLayoutVars>
      </dgm:prSet>
      <dgm:spPr/>
    </dgm:pt>
    <dgm:pt modelId="{62D1334F-EC27-45E3-98E9-D9378F0B3122}" type="pres">
      <dgm:prSet presAssocID="{FBC8EB8A-304D-4116-BEE6-0EA339481907}" presName="hierChild2" presStyleCnt="0"/>
      <dgm:spPr/>
    </dgm:pt>
    <dgm:pt modelId="{56831DE7-7D19-4008-9274-524B3550807E}" type="pres">
      <dgm:prSet presAssocID="{03E92393-2D53-458E-A5DD-8E63EC8C8D2F}" presName="hierRoot1" presStyleCnt="0"/>
      <dgm:spPr/>
    </dgm:pt>
    <dgm:pt modelId="{D8A926E7-4FB1-4D54-BA4D-820F3B5C0F67}" type="pres">
      <dgm:prSet presAssocID="{03E92393-2D53-458E-A5DD-8E63EC8C8D2F}" presName="composite" presStyleCnt="0"/>
      <dgm:spPr/>
    </dgm:pt>
    <dgm:pt modelId="{200EF933-3903-448B-8218-6FC115379499}" type="pres">
      <dgm:prSet presAssocID="{03E92393-2D53-458E-A5DD-8E63EC8C8D2F}" presName="background" presStyleLbl="node0" presStyleIdx="2" presStyleCnt="3"/>
      <dgm:spPr/>
    </dgm:pt>
    <dgm:pt modelId="{62A8437B-6B16-4952-A1A6-15CE60242912}" type="pres">
      <dgm:prSet presAssocID="{03E92393-2D53-458E-A5DD-8E63EC8C8D2F}" presName="text" presStyleLbl="fgAcc0" presStyleIdx="2" presStyleCnt="3">
        <dgm:presLayoutVars>
          <dgm:chPref val="3"/>
        </dgm:presLayoutVars>
      </dgm:prSet>
      <dgm:spPr/>
    </dgm:pt>
    <dgm:pt modelId="{4DE20431-59B5-4896-838C-D16BE6E2D1B1}" type="pres">
      <dgm:prSet presAssocID="{03E92393-2D53-458E-A5DD-8E63EC8C8D2F}" presName="hierChild2" presStyleCnt="0"/>
      <dgm:spPr/>
    </dgm:pt>
  </dgm:ptLst>
  <dgm:cxnLst>
    <dgm:cxn modelId="{305C1D2C-CB7F-4001-B735-8EF63D841DFE}" srcId="{4FB1AFFF-B99E-42AB-9E63-D6BA89AD87B2}" destId="{FBC8EB8A-304D-4116-BEE6-0EA339481907}" srcOrd="1" destOrd="0" parTransId="{670085EE-DFE6-40C8-A83F-AF779BB5338F}" sibTransId="{DBE9EB13-553E-49FC-9DFD-B5BA7123F6DE}"/>
    <dgm:cxn modelId="{31549D52-3D11-40BB-8A7A-9FB0C71C7C40}" type="presOf" srcId="{FBC8EB8A-304D-4116-BEE6-0EA339481907}" destId="{11DCA6BB-ECAB-4F8B-A760-3BCEAD36D35D}" srcOrd="0" destOrd="0" presId="urn:microsoft.com/office/officeart/2005/8/layout/hierarchy1"/>
    <dgm:cxn modelId="{5B8F287B-5008-4F6C-A72D-03AC4B306551}" srcId="{4FB1AFFF-B99E-42AB-9E63-D6BA89AD87B2}" destId="{B2489EE9-19C4-4D9D-AFEB-5286CDDA5660}" srcOrd="0" destOrd="0" parTransId="{194DE642-934D-47CA-8EC8-FC0A45AD41FF}" sibTransId="{FA29713D-5409-4098-9A90-201897DB5A4C}"/>
    <dgm:cxn modelId="{EBFA22B7-282D-408B-B858-145BB9B08A07}" srcId="{4FB1AFFF-B99E-42AB-9E63-D6BA89AD87B2}" destId="{03E92393-2D53-458E-A5DD-8E63EC8C8D2F}" srcOrd="2" destOrd="0" parTransId="{C77E6A8F-6663-4996-ABA1-6B17E38BC011}" sibTransId="{BB427A1E-93F9-4F59-9490-AF0387375955}"/>
    <dgm:cxn modelId="{02190CB9-C8DD-400D-B2CE-2541F1160E31}" type="presOf" srcId="{4FB1AFFF-B99E-42AB-9E63-D6BA89AD87B2}" destId="{40E58B76-9481-4A3E-8C64-CB23AD83046C}" srcOrd="0" destOrd="0" presId="urn:microsoft.com/office/officeart/2005/8/layout/hierarchy1"/>
    <dgm:cxn modelId="{19EA07CA-B2F0-46AE-A0CD-F9287B60E165}" type="presOf" srcId="{03E92393-2D53-458E-A5DD-8E63EC8C8D2F}" destId="{62A8437B-6B16-4952-A1A6-15CE60242912}" srcOrd="0" destOrd="0" presId="urn:microsoft.com/office/officeart/2005/8/layout/hierarchy1"/>
    <dgm:cxn modelId="{634A2FE4-A2E4-4C5D-A8A8-299283751476}" type="presOf" srcId="{B2489EE9-19C4-4D9D-AFEB-5286CDDA5660}" destId="{90454288-5095-4072-9213-03F2CF7CD4BF}" srcOrd="0" destOrd="0" presId="urn:microsoft.com/office/officeart/2005/8/layout/hierarchy1"/>
    <dgm:cxn modelId="{FC81C881-8CC8-485D-850D-B78C8E7FCEF1}" type="presParOf" srcId="{40E58B76-9481-4A3E-8C64-CB23AD83046C}" destId="{84F1A404-28E0-429F-9E9C-A5D5C0C2AAA3}" srcOrd="0" destOrd="0" presId="urn:microsoft.com/office/officeart/2005/8/layout/hierarchy1"/>
    <dgm:cxn modelId="{537EC704-FE92-47F2-AE76-0D13E58C9907}" type="presParOf" srcId="{84F1A404-28E0-429F-9E9C-A5D5C0C2AAA3}" destId="{6DF92491-555B-44B0-BC99-A3F8CE6846B9}" srcOrd="0" destOrd="0" presId="urn:microsoft.com/office/officeart/2005/8/layout/hierarchy1"/>
    <dgm:cxn modelId="{B99A728A-14D9-4DBF-922E-AD6BF1FC3635}" type="presParOf" srcId="{6DF92491-555B-44B0-BC99-A3F8CE6846B9}" destId="{6E7D4966-0C42-4FF0-AAB2-AB7E0E16D913}" srcOrd="0" destOrd="0" presId="urn:microsoft.com/office/officeart/2005/8/layout/hierarchy1"/>
    <dgm:cxn modelId="{A8499F82-5D5D-4EFC-844A-AB738E3B5C3F}" type="presParOf" srcId="{6DF92491-555B-44B0-BC99-A3F8CE6846B9}" destId="{90454288-5095-4072-9213-03F2CF7CD4BF}" srcOrd="1" destOrd="0" presId="urn:microsoft.com/office/officeart/2005/8/layout/hierarchy1"/>
    <dgm:cxn modelId="{3E555194-5963-49A6-B46F-76E184877E4D}" type="presParOf" srcId="{84F1A404-28E0-429F-9E9C-A5D5C0C2AAA3}" destId="{0C52AF33-52FE-4CAD-B9DE-7D3185F1C2A6}" srcOrd="1" destOrd="0" presId="urn:microsoft.com/office/officeart/2005/8/layout/hierarchy1"/>
    <dgm:cxn modelId="{6367147D-1EEE-41F2-AB53-25984209DFF7}" type="presParOf" srcId="{40E58B76-9481-4A3E-8C64-CB23AD83046C}" destId="{287F4B88-A4B9-4A1A-8A71-C3FA1637714B}" srcOrd="1" destOrd="0" presId="urn:microsoft.com/office/officeart/2005/8/layout/hierarchy1"/>
    <dgm:cxn modelId="{98546CBB-228C-4369-AE36-0D0D9DAF6176}" type="presParOf" srcId="{287F4B88-A4B9-4A1A-8A71-C3FA1637714B}" destId="{C40FB4C8-EEB6-431E-8DAB-826535FEFB90}" srcOrd="0" destOrd="0" presId="urn:microsoft.com/office/officeart/2005/8/layout/hierarchy1"/>
    <dgm:cxn modelId="{634D9B93-3270-42E3-BC1C-1A8459E06DF1}" type="presParOf" srcId="{C40FB4C8-EEB6-431E-8DAB-826535FEFB90}" destId="{F3A0AFF8-02AC-44EB-A2A6-7F3FE2F0434B}" srcOrd="0" destOrd="0" presId="urn:microsoft.com/office/officeart/2005/8/layout/hierarchy1"/>
    <dgm:cxn modelId="{060DA632-2CBE-40A1-8C82-8448129B6360}" type="presParOf" srcId="{C40FB4C8-EEB6-431E-8DAB-826535FEFB90}" destId="{11DCA6BB-ECAB-4F8B-A760-3BCEAD36D35D}" srcOrd="1" destOrd="0" presId="urn:microsoft.com/office/officeart/2005/8/layout/hierarchy1"/>
    <dgm:cxn modelId="{05A6C401-B2C8-46C2-95F6-E52F1058F127}" type="presParOf" srcId="{287F4B88-A4B9-4A1A-8A71-C3FA1637714B}" destId="{62D1334F-EC27-45E3-98E9-D9378F0B3122}" srcOrd="1" destOrd="0" presId="urn:microsoft.com/office/officeart/2005/8/layout/hierarchy1"/>
    <dgm:cxn modelId="{1489A7FF-74CC-47B1-9F46-5BBB2D1ED710}" type="presParOf" srcId="{40E58B76-9481-4A3E-8C64-CB23AD83046C}" destId="{56831DE7-7D19-4008-9274-524B3550807E}" srcOrd="2" destOrd="0" presId="urn:microsoft.com/office/officeart/2005/8/layout/hierarchy1"/>
    <dgm:cxn modelId="{1EFEE296-912F-41D7-B245-F0F60D2CD453}" type="presParOf" srcId="{56831DE7-7D19-4008-9274-524B3550807E}" destId="{D8A926E7-4FB1-4D54-BA4D-820F3B5C0F67}" srcOrd="0" destOrd="0" presId="urn:microsoft.com/office/officeart/2005/8/layout/hierarchy1"/>
    <dgm:cxn modelId="{188278C2-22C8-4EC3-A2D3-87B86A3A5355}" type="presParOf" srcId="{D8A926E7-4FB1-4D54-BA4D-820F3B5C0F67}" destId="{200EF933-3903-448B-8218-6FC115379499}" srcOrd="0" destOrd="0" presId="urn:microsoft.com/office/officeart/2005/8/layout/hierarchy1"/>
    <dgm:cxn modelId="{FC27D695-95D8-4ED5-8B3E-96222FB1D35E}" type="presParOf" srcId="{D8A926E7-4FB1-4D54-BA4D-820F3B5C0F67}" destId="{62A8437B-6B16-4952-A1A6-15CE60242912}" srcOrd="1" destOrd="0" presId="urn:microsoft.com/office/officeart/2005/8/layout/hierarchy1"/>
    <dgm:cxn modelId="{F48D1855-6E5D-4000-BC5A-2A0ED6F6324B}" type="presParOf" srcId="{56831DE7-7D19-4008-9274-524B3550807E}" destId="{4DE20431-59B5-4896-838C-D16BE6E2D1B1}"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7D4966-0C42-4FF0-AAB2-AB7E0E16D913}">
      <dsp:nvSpPr>
        <dsp:cNvPr id="0" name=""/>
        <dsp:cNvSpPr/>
      </dsp:nvSpPr>
      <dsp:spPr>
        <a:xfrm>
          <a:off x="0" y="461596"/>
          <a:ext cx="4073086" cy="2586409"/>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454288-5095-4072-9213-03F2CF7CD4BF}">
      <dsp:nvSpPr>
        <dsp:cNvPr id="0" name=""/>
        <dsp:cNvSpPr/>
      </dsp:nvSpPr>
      <dsp:spPr>
        <a:xfrm>
          <a:off x="452565" y="891533"/>
          <a:ext cx="4073086" cy="2586409"/>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You have </a:t>
          </a:r>
          <a:r>
            <a:rPr lang="en-US" sz="2300" b="1" kern="1200"/>
            <a:t>two minutes </a:t>
          </a:r>
          <a:r>
            <a:rPr lang="en-US" sz="2300" kern="1200"/>
            <a:t>to write down as many words as you can that you relate to positive masculinity </a:t>
          </a:r>
        </a:p>
      </dsp:txBody>
      <dsp:txXfrm>
        <a:off x="528318" y="967286"/>
        <a:ext cx="3921580" cy="2434903"/>
      </dsp:txXfrm>
    </dsp:sp>
    <dsp:sp modelId="{F3A0AFF8-02AC-44EB-A2A6-7F3FE2F0434B}">
      <dsp:nvSpPr>
        <dsp:cNvPr id="0" name=""/>
        <dsp:cNvSpPr/>
      </dsp:nvSpPr>
      <dsp:spPr>
        <a:xfrm>
          <a:off x="4978216" y="461596"/>
          <a:ext cx="4073086" cy="2586409"/>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DCA6BB-ECAB-4F8B-A760-3BCEAD36D35D}">
      <dsp:nvSpPr>
        <dsp:cNvPr id="0" name=""/>
        <dsp:cNvSpPr/>
      </dsp:nvSpPr>
      <dsp:spPr>
        <a:xfrm>
          <a:off x="5430781" y="891533"/>
          <a:ext cx="4073086" cy="2586409"/>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Once the time is up, one person from each group will stand and take turns reading out their answers. If you repeat a word or don’t have any left, you need to sit down. </a:t>
          </a:r>
        </a:p>
      </dsp:txBody>
      <dsp:txXfrm>
        <a:off x="5506534" y="967286"/>
        <a:ext cx="3921580" cy="2434903"/>
      </dsp:txXfrm>
    </dsp:sp>
    <dsp:sp modelId="{200EF933-3903-448B-8218-6FC115379499}">
      <dsp:nvSpPr>
        <dsp:cNvPr id="0" name=""/>
        <dsp:cNvSpPr/>
      </dsp:nvSpPr>
      <dsp:spPr>
        <a:xfrm>
          <a:off x="9956433" y="461596"/>
          <a:ext cx="4073086" cy="2586409"/>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A8437B-6B16-4952-A1A6-15CE60242912}">
      <dsp:nvSpPr>
        <dsp:cNvPr id="0" name=""/>
        <dsp:cNvSpPr/>
      </dsp:nvSpPr>
      <dsp:spPr>
        <a:xfrm>
          <a:off x="10408998" y="891533"/>
          <a:ext cx="4073086" cy="2586409"/>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The person left standing at the end of the challenge is THE man. </a:t>
          </a:r>
        </a:p>
      </dsp:txBody>
      <dsp:txXfrm>
        <a:off x="10484751" y="967286"/>
        <a:ext cx="3921580" cy="243490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17.04.2023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l"/>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b="0" i="0" dirty="0">
                <a:solidFill>
                  <a:srgbClr val="1B1B1E"/>
                </a:solidFill>
                <a:effectLst/>
                <a:latin typeface="aktiv-grotesk"/>
              </a:rPr>
              <a:t>End by encouraging people to role-play how they would encourage a friend to 'go for it' if they wanted to do something that goes against their gender identity. Let the group come up with their own ideas of things they'd like to try but were afraid to because of their gender.</a:t>
            </a:r>
            <a:br>
              <a:rPr lang="en-US" dirty="0"/>
            </a:b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6284246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l"/>
            <a:r>
              <a:rPr lang="en-US" b="0" i="0" dirty="0">
                <a:solidFill>
                  <a:srgbClr val="1B1B1E"/>
                </a:solidFill>
                <a:effectLst/>
                <a:latin typeface="platform-bold"/>
              </a:rPr>
              <a:t>Timing: 30mins</a:t>
            </a:r>
            <a:br>
              <a:rPr lang="en-US" b="0" i="0" dirty="0">
                <a:solidFill>
                  <a:srgbClr val="1B1B1E"/>
                </a:solidFill>
                <a:effectLst/>
                <a:latin typeface="platform-bold"/>
              </a:rPr>
            </a:br>
            <a:endParaRPr lang="en-US" b="0" i="0" dirty="0">
              <a:solidFill>
                <a:srgbClr val="1B1B1E"/>
              </a:solidFill>
              <a:effectLst/>
              <a:latin typeface="platform-bold"/>
            </a:endParaRPr>
          </a:p>
          <a:p>
            <a:pPr algn="l">
              <a:buFont typeface="Arial" panose="020B0604020202020204" pitchFamily="34" charset="0"/>
              <a:buChar char="•"/>
            </a:pPr>
            <a:r>
              <a:rPr lang="en-US" b="0" i="0" dirty="0">
                <a:solidFill>
                  <a:srgbClr val="1B1B1E"/>
                </a:solidFill>
                <a:effectLst/>
                <a:latin typeface="aktiv-grotesk"/>
              </a:rPr>
              <a:t>A large empty box, preferably one without too much writing on it</a:t>
            </a:r>
          </a:p>
          <a:p>
            <a:pPr algn="l">
              <a:buFont typeface="Arial" panose="020B0604020202020204" pitchFamily="34" charset="0"/>
              <a:buChar char="•"/>
            </a:pPr>
            <a:r>
              <a:rPr lang="en-US" b="0" i="0" dirty="0">
                <a:solidFill>
                  <a:srgbClr val="1B1B1E"/>
                </a:solidFill>
                <a:effectLst/>
                <a:latin typeface="aktiv-grotesk"/>
              </a:rPr>
              <a:t>Marker pens</a:t>
            </a:r>
          </a:p>
          <a:p>
            <a:pPr algn="l">
              <a:buFont typeface="Arial" panose="020B0604020202020204" pitchFamily="34" charset="0"/>
              <a:buChar char="•"/>
            </a:pPr>
            <a:r>
              <a:rPr lang="en-US" b="0" i="0" dirty="0">
                <a:solidFill>
                  <a:srgbClr val="1B1B1E"/>
                </a:solidFill>
                <a:effectLst/>
                <a:latin typeface="aktiv-grotesk"/>
              </a:rPr>
              <a:t>Paper</a:t>
            </a:r>
          </a:p>
          <a:p>
            <a:pPr algn="l">
              <a:buFont typeface="Arial" panose="020B0604020202020204" pitchFamily="34" charset="0"/>
              <a:buChar char="•"/>
            </a:pPr>
            <a:endParaRPr lang="en-US" b="0" i="0" dirty="0">
              <a:solidFill>
                <a:srgbClr val="1B1B1E"/>
              </a:solidFill>
              <a:effectLst/>
              <a:latin typeface="aktiv-grotesk"/>
            </a:endParaRPr>
          </a:p>
          <a:p>
            <a:pPr algn="l"/>
            <a:r>
              <a:rPr lang="en-US" b="0" i="0" dirty="0">
                <a:solidFill>
                  <a:srgbClr val="1B1B1E"/>
                </a:solidFill>
                <a:effectLst/>
                <a:latin typeface="aktiv-grotesk"/>
              </a:rPr>
              <a:t>Ask the group who is ‘man’ enough to go into the box. On the outside of the box invite the group to use marker pens to write down all of the things that they think keep men in a box.</a:t>
            </a:r>
          </a:p>
          <a:p>
            <a:pPr algn="l"/>
            <a:r>
              <a:rPr lang="en-US" b="0" i="0" dirty="0">
                <a:solidFill>
                  <a:srgbClr val="1B1B1E"/>
                </a:solidFill>
                <a:effectLst/>
                <a:latin typeface="aktiv-grotesk"/>
              </a:rPr>
              <a:t>Invite members to read out to the person in the box what they have written on the outside. Ask the person in the box if they relate to any of these things.</a:t>
            </a:r>
            <a:br>
              <a:rPr lang="en-US" b="0" i="0" dirty="0">
                <a:solidFill>
                  <a:srgbClr val="1B1B1E"/>
                </a:solidFill>
                <a:effectLst/>
                <a:latin typeface="aktiv-grotesk"/>
              </a:rPr>
            </a:br>
            <a:br>
              <a:rPr lang="en-US" b="0" i="0" dirty="0">
                <a:solidFill>
                  <a:srgbClr val="1B1B1E"/>
                </a:solidFill>
                <a:effectLst/>
                <a:latin typeface="aktiv-grotesk"/>
              </a:rPr>
            </a:br>
            <a:r>
              <a:rPr lang="en-US" b="0" i="0" dirty="0">
                <a:solidFill>
                  <a:srgbClr val="1B1B1E"/>
                </a:solidFill>
                <a:effectLst/>
                <a:latin typeface="aktiv-grotesk"/>
              </a:rPr>
              <a:t>Here are some prompts:</a:t>
            </a:r>
          </a:p>
          <a:p>
            <a:pPr algn="l">
              <a:buFont typeface="Arial" panose="020B0604020202020204" pitchFamily="34" charset="0"/>
              <a:buChar char="•"/>
            </a:pPr>
            <a:r>
              <a:rPr lang="en-US" b="0" i="0" dirty="0">
                <a:solidFill>
                  <a:srgbClr val="1B1B1E"/>
                </a:solidFill>
                <a:effectLst/>
                <a:latin typeface="aktiv-grotesk"/>
              </a:rPr>
              <a:t>not expressing your emotions</a:t>
            </a:r>
          </a:p>
          <a:p>
            <a:pPr algn="l">
              <a:buFont typeface="Arial" panose="020B0604020202020204" pitchFamily="34" charset="0"/>
              <a:buChar char="•"/>
            </a:pPr>
            <a:r>
              <a:rPr lang="en-US" b="0" i="0" dirty="0">
                <a:solidFill>
                  <a:srgbClr val="1B1B1E"/>
                </a:solidFill>
                <a:effectLst/>
                <a:latin typeface="aktiv-grotesk"/>
              </a:rPr>
              <a:t>not showing weakness</a:t>
            </a:r>
          </a:p>
          <a:p>
            <a:pPr algn="l">
              <a:buFont typeface="Arial" panose="020B0604020202020204" pitchFamily="34" charset="0"/>
              <a:buChar char="•"/>
            </a:pPr>
            <a:r>
              <a:rPr lang="en-US" b="0" i="0" dirty="0">
                <a:solidFill>
                  <a:srgbClr val="1B1B1E"/>
                </a:solidFill>
                <a:effectLst/>
                <a:latin typeface="aktiv-grotesk"/>
              </a:rPr>
              <a:t>being powerful and in control</a:t>
            </a:r>
          </a:p>
          <a:p>
            <a:pPr algn="l">
              <a:buFont typeface="Arial" panose="020B0604020202020204" pitchFamily="34" charset="0"/>
              <a:buChar char="•"/>
            </a:pPr>
            <a:r>
              <a:rPr lang="en-US" b="0" i="0" dirty="0">
                <a:solidFill>
                  <a:srgbClr val="1B1B1E"/>
                </a:solidFill>
                <a:effectLst/>
                <a:latin typeface="aktiv-grotesk"/>
              </a:rPr>
              <a:t>viewing women as objects/property</a:t>
            </a:r>
          </a:p>
          <a:p>
            <a:pPr algn="l">
              <a:buFont typeface="Arial" panose="020B0604020202020204" pitchFamily="34" charset="0"/>
              <a:buChar char="•"/>
            </a:pPr>
            <a:r>
              <a:rPr lang="en-US" b="0" i="0" dirty="0">
                <a:solidFill>
                  <a:srgbClr val="1B1B1E"/>
                </a:solidFill>
                <a:effectLst/>
                <a:latin typeface="aktiv-grotesk"/>
              </a:rPr>
              <a:t>being fit and sporty</a:t>
            </a:r>
          </a:p>
          <a:p>
            <a:pPr algn="l">
              <a:buFont typeface="Arial" panose="020B0604020202020204" pitchFamily="34" charset="0"/>
              <a:buChar char="•"/>
            </a:pPr>
            <a:r>
              <a:rPr lang="en-US" b="0" i="0" dirty="0">
                <a:solidFill>
                  <a:srgbClr val="1B1B1E"/>
                </a:solidFill>
                <a:effectLst/>
                <a:latin typeface="aktiv-grotesk"/>
              </a:rPr>
              <a:t>don't need help to make decisions</a:t>
            </a:r>
          </a:p>
          <a:p>
            <a:pPr algn="l">
              <a:buFont typeface="Arial" panose="020B0604020202020204" pitchFamily="34" charset="0"/>
              <a:buChar char="•"/>
            </a:pPr>
            <a:endParaRPr lang="en-US" b="0" i="0" dirty="0">
              <a:solidFill>
                <a:srgbClr val="1B1B1E"/>
              </a:solidFill>
              <a:effectLst/>
              <a:latin typeface="aktiv-grotesk"/>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922394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l"/>
            <a:r>
              <a:rPr lang="en-US" b="0" i="0" dirty="0">
                <a:solidFill>
                  <a:srgbClr val="1B1B1E"/>
                </a:solidFill>
                <a:effectLst/>
                <a:latin typeface="aktiv-grotesk"/>
              </a:rPr>
              <a:t>Now give each member a sheet of paper and ask them to write down one thing that they think will help the person inside to break out of the 'man box' (without using any physical force). Remember the box is a metaphor, we're not trying to escape from a real box, but the box we can't see that has a negative effect.</a:t>
            </a:r>
            <a:br>
              <a:rPr lang="en-US" dirty="0"/>
            </a:br>
            <a:br>
              <a:rPr lang="en-US" dirty="0"/>
            </a:br>
            <a:r>
              <a:rPr lang="en-US" b="0" i="0" dirty="0">
                <a:solidFill>
                  <a:srgbClr val="1B1B1E"/>
                </a:solidFill>
                <a:effectLst/>
                <a:latin typeface="aktiv-grotesk"/>
              </a:rPr>
              <a:t>One by one ask each person to read out their suggestion and tape it onto the box.</a:t>
            </a:r>
            <a:br>
              <a:rPr lang="en-US" dirty="0"/>
            </a:br>
            <a:br>
              <a:rPr lang="en-US" dirty="0"/>
            </a:br>
            <a:r>
              <a:rPr lang="en-US" b="0" i="0" dirty="0">
                <a:solidFill>
                  <a:srgbClr val="1B1B1E"/>
                </a:solidFill>
                <a:effectLst/>
                <a:latin typeface="aktiv-grotesk"/>
              </a:rPr>
              <a:t>Ask the person inside the box, which of the suggestions they would be willing to try first. In what way would group members be able to help our 'man in the box' break out of the box without using any force or aggression.</a:t>
            </a:r>
            <a:br>
              <a:rPr lang="en-US" dirty="0"/>
            </a:br>
            <a:br>
              <a:rPr lang="en-US" dirty="0"/>
            </a:br>
            <a:r>
              <a:rPr lang="en-US" b="0" i="0" dirty="0">
                <a:solidFill>
                  <a:srgbClr val="1B1B1E"/>
                </a:solidFill>
                <a:effectLst/>
                <a:latin typeface="aktiv-grotesk"/>
              </a:rPr>
              <a:t>Working together, everyone should pick a safe part of the man's body and with his consent, count to three and quickly lift him out of the box and gently place him down.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3634691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l"/>
            <a:r>
              <a:rPr lang="en-US" b="0" i="0" dirty="0">
                <a:solidFill>
                  <a:srgbClr val="1B1B1E"/>
                </a:solidFill>
                <a:effectLst/>
                <a:latin typeface="aktiv-grotesk"/>
              </a:rPr>
              <a:t>Have a look at the 12 healthy steps to manhood [see the download]. As a group or in smaller groups draw an image of the kind of world we would have if everyone followed these steps.</a:t>
            </a:r>
            <a:br>
              <a:rPr lang="en-US" dirty="0"/>
            </a:br>
            <a:br>
              <a:rPr lang="en-US" dirty="0"/>
            </a:br>
            <a:r>
              <a:rPr lang="en-US" b="0" i="0" dirty="0" err="1">
                <a:solidFill>
                  <a:srgbClr val="1B1B1E"/>
                </a:solidFill>
                <a:effectLst/>
                <a:latin typeface="aktiv-grotesk"/>
              </a:rPr>
              <a:t>Summarise</a:t>
            </a:r>
            <a:r>
              <a:rPr lang="en-US" b="0" i="0" dirty="0">
                <a:solidFill>
                  <a:srgbClr val="1B1B1E"/>
                </a:solidFill>
                <a:effectLst/>
                <a:latin typeface="aktiv-grotesk"/>
              </a:rPr>
              <a:t> by asking each group member which step they think they might try out for themselves. If you want to and have time, you can show the video from Kevin Powell and Tony Porter (A Call to Men) on decoding the man box.</a:t>
            </a:r>
            <a:br>
              <a:rPr lang="en-US" dirty="0"/>
            </a:br>
            <a:br>
              <a:rPr lang="en-US" dirty="0"/>
            </a:br>
            <a:r>
              <a:rPr lang="en-US" b="0" i="0" dirty="0">
                <a:solidFill>
                  <a:srgbClr val="1B1B1E"/>
                </a:solidFill>
                <a:effectLst/>
                <a:latin typeface="aktiv-grotesk"/>
              </a:rPr>
              <a:t>If you have young women, or non-binary group members it's important to tease out their perceptions of masculinity. For example, most violence against women is committed by men. Women that get involved in knife crime often say that they are trying to behave like males, to act tough and protect themselves from abuse by men. Mothers and females in families and communities often reinforce the stereotypes that keep people in the 'man box'. We all need to work together to tackle these issues.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7387354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l"/>
            <a:r>
              <a:rPr lang="en-US" b="0" i="0" dirty="0">
                <a:solidFill>
                  <a:srgbClr val="1B1B1E"/>
                </a:solidFill>
                <a:effectLst/>
                <a:latin typeface="platform-bold"/>
              </a:rPr>
              <a:t>Timing: 20mins</a:t>
            </a:r>
            <a:br>
              <a:rPr lang="en-US" b="0" i="0" dirty="0">
                <a:solidFill>
                  <a:srgbClr val="1B1B1E"/>
                </a:solidFill>
                <a:effectLst/>
                <a:latin typeface="platform-bold"/>
              </a:rPr>
            </a:br>
            <a:endParaRPr lang="en-US" b="0" i="0" dirty="0">
              <a:solidFill>
                <a:srgbClr val="1B1B1E"/>
              </a:solidFill>
              <a:effectLst/>
              <a:latin typeface="platform-bold"/>
            </a:endParaRPr>
          </a:p>
          <a:p>
            <a:pPr algn="l">
              <a:buFont typeface="Arial" panose="020B0604020202020204" pitchFamily="34" charset="0"/>
              <a:buChar char="•"/>
            </a:pPr>
            <a:r>
              <a:rPr lang="en-US" b="0" i="0" dirty="0">
                <a:solidFill>
                  <a:srgbClr val="1B1B1E"/>
                </a:solidFill>
                <a:effectLst/>
                <a:latin typeface="aktiv-grotesk"/>
              </a:rPr>
              <a:t>Paper</a:t>
            </a:r>
          </a:p>
          <a:p>
            <a:pPr algn="l">
              <a:buFont typeface="Arial" panose="020B0604020202020204" pitchFamily="34" charset="0"/>
              <a:buChar char="•"/>
            </a:pPr>
            <a:r>
              <a:rPr lang="en-US" b="0" i="0" dirty="0">
                <a:solidFill>
                  <a:srgbClr val="1B1B1E"/>
                </a:solidFill>
                <a:effectLst/>
                <a:latin typeface="aktiv-grotesk"/>
              </a:rPr>
              <a:t>Pens</a:t>
            </a:r>
          </a:p>
          <a:p>
            <a:pPr algn="l">
              <a:buFont typeface="Arial" panose="020B0604020202020204" pitchFamily="34" charset="0"/>
              <a:buChar char="•"/>
            </a:pPr>
            <a:r>
              <a:rPr lang="en-US" b="0" i="0" dirty="0">
                <a:solidFill>
                  <a:srgbClr val="1B1B1E"/>
                </a:solidFill>
                <a:effectLst/>
                <a:latin typeface="aktiv-grotesk"/>
              </a:rPr>
              <a:t>Glue</a:t>
            </a:r>
          </a:p>
          <a:p>
            <a:pPr algn="l">
              <a:buFont typeface="Arial" panose="020B0604020202020204" pitchFamily="34" charset="0"/>
              <a:buChar char="•"/>
            </a:pPr>
            <a:r>
              <a:rPr lang="en-US" b="0" i="0" dirty="0">
                <a:solidFill>
                  <a:srgbClr val="1B1B1E"/>
                </a:solidFill>
                <a:effectLst/>
                <a:latin typeface="aktiv-grotesk"/>
              </a:rPr>
              <a:t>Old magazines</a:t>
            </a:r>
          </a:p>
          <a:p>
            <a:pPr algn="l">
              <a:buFont typeface="Arial" panose="020B0604020202020204" pitchFamily="34" charset="0"/>
              <a:buChar char="•"/>
            </a:pPr>
            <a:r>
              <a:rPr lang="en-US" b="0" i="0" dirty="0">
                <a:solidFill>
                  <a:srgbClr val="1B1B1E"/>
                </a:solidFill>
                <a:effectLst/>
                <a:latin typeface="aktiv-grotesk"/>
              </a:rPr>
              <a:t>Scissors</a:t>
            </a:r>
          </a:p>
          <a:p>
            <a:pPr algn="l">
              <a:buFont typeface="Arial" panose="020B0604020202020204" pitchFamily="34" charset="0"/>
              <a:buChar char="•"/>
            </a:pPr>
            <a:r>
              <a:rPr lang="en-US" b="0" i="0" dirty="0">
                <a:solidFill>
                  <a:srgbClr val="1B1B1E"/>
                </a:solidFill>
                <a:effectLst/>
                <a:latin typeface="aktiv-grotesk"/>
              </a:rPr>
              <a:t>Screen and project or TV/device to play the video</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583818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5620022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algn="l"/>
            <a:r>
              <a:rPr lang="en-US" b="0" i="0" dirty="0">
                <a:solidFill>
                  <a:srgbClr val="1B1B1E"/>
                </a:solidFill>
                <a:effectLst/>
                <a:latin typeface="aktiv-grotesk"/>
              </a:rPr>
              <a:t>Group members will work in pairs or small groups. Take a large sheet of paper and draw out a hill shape. Use pens or cut out and glue on relevant images and words from old magazines to respond to the following questions raised by the video:</a:t>
            </a:r>
          </a:p>
          <a:p>
            <a:pPr algn="l">
              <a:buFont typeface="+mj-lt"/>
              <a:buAutoNum type="arabicPeriod"/>
            </a:pPr>
            <a:r>
              <a:rPr lang="en-US" b="0" i="0" dirty="0">
                <a:solidFill>
                  <a:srgbClr val="1B1B1E"/>
                </a:solidFill>
                <a:effectLst/>
                <a:latin typeface="aktiv-grotesk"/>
              </a:rPr>
              <a:t>What or who are you not?</a:t>
            </a:r>
          </a:p>
          <a:p>
            <a:pPr algn="l">
              <a:buFont typeface="+mj-lt"/>
              <a:buAutoNum type="arabicPeriod"/>
            </a:pPr>
            <a:r>
              <a:rPr lang="en-US" b="0" i="0" dirty="0">
                <a:solidFill>
                  <a:srgbClr val="1B1B1E"/>
                </a:solidFill>
                <a:effectLst/>
                <a:latin typeface="aktiv-grotesk"/>
              </a:rPr>
              <a:t>What is success to you?</a:t>
            </a:r>
          </a:p>
          <a:p>
            <a:pPr algn="l">
              <a:buFont typeface="+mj-lt"/>
              <a:buAutoNum type="arabicPeriod"/>
            </a:pPr>
            <a:r>
              <a:rPr lang="en-US" b="0" i="0" dirty="0">
                <a:solidFill>
                  <a:srgbClr val="1B1B1E"/>
                </a:solidFill>
                <a:effectLst/>
                <a:latin typeface="aktiv-grotesk"/>
              </a:rPr>
              <a:t>What or who eats at your soul?</a:t>
            </a:r>
          </a:p>
          <a:p>
            <a:pPr algn="l">
              <a:buFont typeface="+mj-lt"/>
              <a:buAutoNum type="arabicPeriod"/>
            </a:pPr>
            <a:r>
              <a:rPr lang="en-US" b="0" i="0" dirty="0">
                <a:solidFill>
                  <a:srgbClr val="1B1B1E"/>
                </a:solidFill>
                <a:effectLst/>
                <a:latin typeface="aktiv-grotesk"/>
              </a:rPr>
              <a:t>What can you quit, put down or do less or move on from?</a:t>
            </a:r>
          </a:p>
          <a:p>
            <a:pPr algn="l">
              <a:buFont typeface="+mj-lt"/>
              <a:buAutoNum type="arabicPeriod"/>
            </a:pPr>
            <a:r>
              <a:rPr lang="en-US" b="0" i="0" dirty="0">
                <a:solidFill>
                  <a:srgbClr val="1B1B1E"/>
                </a:solidFill>
                <a:effectLst/>
                <a:latin typeface="aktiv-grotesk"/>
              </a:rPr>
              <a:t>What can you thank yourself for?</a:t>
            </a:r>
          </a:p>
          <a:p>
            <a:pPr algn="l">
              <a:buFont typeface="+mj-lt"/>
              <a:buAutoNum type="arabicPeriod"/>
            </a:pPr>
            <a:r>
              <a:rPr lang="en-US" b="0" i="0" dirty="0">
                <a:solidFill>
                  <a:srgbClr val="1B1B1E"/>
                </a:solidFill>
                <a:effectLst/>
                <a:latin typeface="aktiv-grotesk"/>
              </a:rPr>
              <a:t>What gives you joy or honest pain?</a:t>
            </a:r>
          </a:p>
          <a:p>
            <a:pPr algn="l">
              <a:buFont typeface="+mj-lt"/>
              <a:buAutoNum type="arabicPeriod"/>
            </a:pPr>
            <a:endParaRPr lang="en-US" b="0" i="0" dirty="0">
              <a:solidFill>
                <a:srgbClr val="1B1B1E"/>
              </a:solidFill>
              <a:effectLst/>
              <a:latin typeface="aktiv-grotesk"/>
            </a:endParaRPr>
          </a:p>
          <a:p>
            <a:pPr algn="l">
              <a:buFont typeface="+mj-lt"/>
              <a:buAutoNum type="arabicPeriod"/>
            </a:pPr>
            <a:r>
              <a:rPr lang="en-US" b="0" i="0" dirty="0">
                <a:solidFill>
                  <a:srgbClr val="1B1B1E"/>
                </a:solidFill>
                <a:effectLst/>
                <a:latin typeface="aktiv-grotesk"/>
              </a:rPr>
              <a:t>Take photos of the images created so that group members can look at them in their own time. Ask if any group members are happy to share one thing that they don't want to be any more, after doing this exercise? Send your images to us on Twitter @nkblscotland</a:t>
            </a:r>
            <a:br>
              <a:rPr lang="en-US" dirty="0"/>
            </a:br>
            <a:br>
              <a:rPr lang="en-US" dirty="0"/>
            </a:br>
            <a:r>
              <a:rPr lang="en-US" b="0" i="0" dirty="0">
                <a:solidFill>
                  <a:srgbClr val="1B1B1E"/>
                </a:solidFill>
                <a:effectLst/>
                <a:latin typeface="aktiv-grotesk"/>
              </a:rPr>
              <a:t>There is a link to a </a:t>
            </a:r>
            <a:r>
              <a:rPr lang="en-US" b="0" i="0" dirty="0" err="1">
                <a:solidFill>
                  <a:srgbClr val="1B1B1E"/>
                </a:solidFill>
                <a:effectLst/>
                <a:latin typeface="aktiv-grotesk"/>
              </a:rPr>
              <a:t>wikihow</a:t>
            </a:r>
            <a:r>
              <a:rPr lang="en-US" b="0" i="0" dirty="0">
                <a:solidFill>
                  <a:srgbClr val="1B1B1E"/>
                </a:solidFill>
                <a:effectLst/>
                <a:latin typeface="aktiv-grotesk"/>
              </a:rPr>
              <a:t> with 3 ways to be the person you want to be, for anyone looking for more tips and advice.</a:t>
            </a:r>
          </a:p>
        </p:txBody>
      </p:sp>
      <p:sp>
        <p:nvSpPr>
          <p:cNvPr id="4" name="Slide Number Placeholder 3"/>
          <p:cNvSpPr>
            <a:spLocks noGrp="1"/>
          </p:cNvSpPr>
          <p:nvPr>
            <p:ph type="sldNum" sz="quarter" idx="5"/>
          </p:nvPr>
        </p:nvSpPr>
        <p:spPr/>
        <p:txBody>
          <a:bodyPr/>
          <a:lstStyle/>
          <a:p>
            <a:fld id="{871B2431-D351-4C6E-A3CF-9DFAC0E3E050}" type="slidenum">
              <a:rPr lang="cs-CZ" smtClean="0"/>
              <a:t>22</a:t>
            </a:fld>
            <a:endParaRPr lang="cs-CZ"/>
          </a:p>
        </p:txBody>
      </p:sp>
    </p:spTree>
    <p:extLst>
      <p:ext uri="{BB962C8B-B14F-4D97-AF65-F5344CB8AC3E}">
        <p14:creationId xmlns:p14="http://schemas.microsoft.com/office/powerpoint/2010/main" val="36916997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l"/>
            <a:r>
              <a:rPr lang="en-US" b="0" i="0" dirty="0">
                <a:solidFill>
                  <a:srgbClr val="1B1B1E"/>
                </a:solidFill>
                <a:effectLst/>
                <a:latin typeface="platform-bold"/>
              </a:rPr>
              <a:t>Timing: 15mins</a:t>
            </a:r>
            <a:br>
              <a:rPr lang="en-US" b="0" i="0" dirty="0">
                <a:solidFill>
                  <a:srgbClr val="1B1B1E"/>
                </a:solidFill>
                <a:effectLst/>
                <a:latin typeface="platform-bold"/>
              </a:rPr>
            </a:br>
            <a:endParaRPr lang="en-US" b="0" i="0" dirty="0">
              <a:solidFill>
                <a:srgbClr val="1B1B1E"/>
              </a:solidFill>
              <a:effectLst/>
              <a:latin typeface="platform-bold"/>
            </a:endParaRPr>
          </a:p>
          <a:p>
            <a:pPr algn="l"/>
            <a:r>
              <a:rPr lang="en-US" b="0" i="0" dirty="0">
                <a:solidFill>
                  <a:srgbClr val="1B1B1E"/>
                </a:solidFill>
                <a:effectLst/>
                <a:latin typeface="aktiv-grotesk"/>
              </a:rPr>
              <a:t>Watch the video of 'Black and White Town' by a band called The Doves. Either share a handout of the lyrics or look at them on a screen or device.</a:t>
            </a:r>
          </a:p>
          <a:p>
            <a:pPr algn="l"/>
            <a:r>
              <a:rPr lang="en-US" b="0" i="0" dirty="0">
                <a:solidFill>
                  <a:srgbClr val="1B1B1E"/>
                </a:solidFill>
                <a:effectLst/>
                <a:latin typeface="aktiv-grotesk"/>
              </a:rPr>
              <a:t>Although the band are from England, the video was filmed in </a:t>
            </a:r>
            <a:r>
              <a:rPr lang="en-US" b="0" i="0" dirty="0" err="1">
                <a:solidFill>
                  <a:srgbClr val="1B1B1E"/>
                </a:solidFill>
                <a:effectLst/>
                <a:latin typeface="aktiv-grotesk"/>
              </a:rPr>
              <a:t>Summerston</a:t>
            </a:r>
            <a:r>
              <a:rPr lang="en-US" b="0" i="0" dirty="0">
                <a:solidFill>
                  <a:srgbClr val="1B1B1E"/>
                </a:solidFill>
                <a:effectLst/>
                <a:latin typeface="aktiv-grotesk"/>
              </a:rPr>
              <a:t> Glasgow by Lynne Ramsay.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l"/>
            <a:r>
              <a:rPr lang="en-US" b="0" i="0" dirty="0">
                <a:solidFill>
                  <a:srgbClr val="1B1B1E"/>
                </a:solidFill>
                <a:effectLst/>
                <a:latin typeface="platform-bold"/>
              </a:rPr>
              <a:t>1...</a:t>
            </a:r>
            <a:r>
              <a:rPr lang="en-US" b="0" i="0" dirty="0">
                <a:solidFill>
                  <a:srgbClr val="1B1B1E"/>
                </a:solidFill>
                <a:effectLst/>
                <a:latin typeface="aktiv-grotesk"/>
              </a:rPr>
              <a:t>The opening lines of the song are "Here comes the action, here it comes at last. Lord give me a reaction, Lord give me a chance."</a:t>
            </a:r>
          </a:p>
          <a:p>
            <a:pPr algn="l"/>
            <a:r>
              <a:rPr lang="en-US" b="0" i="0" dirty="0">
                <a:solidFill>
                  <a:srgbClr val="1B1B1E"/>
                </a:solidFill>
                <a:effectLst/>
                <a:latin typeface="aktiv-grotesk"/>
              </a:rPr>
              <a:t>What do you think this means?</a:t>
            </a:r>
          </a:p>
          <a:p>
            <a:pPr algn="l"/>
            <a:endParaRPr lang="en-US" b="0" i="0" dirty="0">
              <a:solidFill>
                <a:srgbClr val="1B1B1E"/>
              </a:solidFill>
              <a:effectLst/>
              <a:latin typeface="platform-bold"/>
            </a:endParaRPr>
          </a:p>
          <a:p>
            <a:pPr algn="l"/>
            <a:r>
              <a:rPr lang="en-US" b="0" i="0" dirty="0">
                <a:solidFill>
                  <a:srgbClr val="1B1B1E"/>
                </a:solidFill>
                <a:effectLst/>
                <a:latin typeface="platform-bold"/>
              </a:rPr>
              <a:t>2...  </a:t>
            </a:r>
            <a:r>
              <a:rPr lang="en-US" b="0" i="0" dirty="0">
                <a:solidFill>
                  <a:srgbClr val="1B1B1E"/>
                </a:solidFill>
                <a:effectLst/>
                <a:latin typeface="aktiv-grotesk"/>
              </a:rPr>
              <a:t>What comment is the video making about different gender roles and the expectations we grow up with? [Masculine, feminine, LGBTQ+]</a:t>
            </a:r>
          </a:p>
          <a:p>
            <a:pPr algn="l"/>
            <a:endParaRPr lang="en-US" b="0" i="0" dirty="0">
              <a:solidFill>
                <a:srgbClr val="1B1B1E"/>
              </a:solidFill>
              <a:effectLst/>
              <a:latin typeface="platform-bold"/>
            </a:endParaRPr>
          </a:p>
          <a:p>
            <a:pPr algn="l"/>
            <a:r>
              <a:rPr lang="en-US" b="0" i="0" dirty="0">
                <a:solidFill>
                  <a:srgbClr val="1B1B1E"/>
                </a:solidFill>
                <a:effectLst/>
                <a:latin typeface="platform-bold"/>
              </a:rPr>
              <a:t>3...</a:t>
            </a:r>
            <a:r>
              <a:rPr lang="en-US" b="0" i="0" dirty="0">
                <a:solidFill>
                  <a:srgbClr val="1B1B1E"/>
                </a:solidFill>
                <a:effectLst/>
                <a:latin typeface="aktiv-grotesk"/>
              </a:rPr>
              <a:t>The song suggests that a lot of fears prey on your mind in the black and white town.</a:t>
            </a:r>
          </a:p>
          <a:p>
            <a:pPr algn="l"/>
            <a:r>
              <a:rPr lang="en-US" b="0" i="0" dirty="0">
                <a:solidFill>
                  <a:srgbClr val="1B1B1E"/>
                </a:solidFill>
                <a:effectLst/>
                <a:latin typeface="aktiv-grotesk"/>
              </a:rPr>
              <a:t>What can you do to escape these negative thoughts and fears? Is fear different for different genders?</a:t>
            </a:r>
          </a:p>
          <a:p>
            <a:pPr algn="l"/>
            <a:endParaRPr lang="en-US" b="0" i="0" dirty="0">
              <a:solidFill>
                <a:srgbClr val="1B1B1E"/>
              </a:solidFill>
              <a:effectLst/>
              <a:latin typeface="platform-bold"/>
            </a:endParaRPr>
          </a:p>
          <a:p>
            <a:pPr algn="l"/>
            <a:r>
              <a:rPr lang="en-US" b="0" i="0" dirty="0">
                <a:solidFill>
                  <a:srgbClr val="1B1B1E"/>
                </a:solidFill>
                <a:effectLst/>
                <a:latin typeface="platform-bold"/>
              </a:rPr>
              <a:t>4...</a:t>
            </a:r>
            <a:r>
              <a:rPr lang="en-US" b="0" i="0" dirty="0">
                <a:solidFill>
                  <a:srgbClr val="1B1B1E"/>
                </a:solidFill>
                <a:effectLst/>
                <a:latin typeface="aktiv-grotesk"/>
              </a:rPr>
              <a:t>On the other hand, there is also a sense of excitement, that it's the first time the boy in the video has had some action or been involved in a fight - like it is a right of passage for becoming a teenager.</a:t>
            </a:r>
          </a:p>
          <a:p>
            <a:pPr algn="l"/>
            <a:r>
              <a:rPr lang="en-US" b="0" i="0" dirty="0">
                <a:solidFill>
                  <a:srgbClr val="1B1B1E"/>
                </a:solidFill>
                <a:effectLst/>
                <a:latin typeface="aktiv-grotesk"/>
              </a:rPr>
              <a:t>Are there other ways to move into your teens or different ages and stages?</a:t>
            </a:r>
          </a:p>
          <a:p>
            <a:pPr algn="l"/>
            <a:endParaRPr lang="en-US" b="0" i="0" dirty="0">
              <a:solidFill>
                <a:srgbClr val="1B1B1E"/>
              </a:solidFill>
              <a:effectLst/>
              <a:latin typeface="platform-bold"/>
            </a:endParaRPr>
          </a:p>
          <a:p>
            <a:pPr algn="l"/>
            <a:r>
              <a:rPr lang="en-US" b="0" i="0" dirty="0">
                <a:solidFill>
                  <a:srgbClr val="1B1B1E"/>
                </a:solidFill>
                <a:effectLst/>
                <a:latin typeface="platform-bold"/>
              </a:rPr>
              <a:t>5...</a:t>
            </a:r>
            <a:r>
              <a:rPr lang="en-US" b="0" i="0" dirty="0">
                <a:solidFill>
                  <a:srgbClr val="1B1B1E"/>
                </a:solidFill>
                <a:effectLst/>
                <a:latin typeface="aktiv-grotesk"/>
              </a:rPr>
              <a:t>The dark reality is that a violent culture means that people living in a 'black and white town' wherever that is, expect to end up 'ten feet under' and might never grow old.</a:t>
            </a:r>
          </a:p>
          <a:p>
            <a:pPr algn="l"/>
            <a:r>
              <a:rPr lang="en-US" b="0" i="0" dirty="0">
                <a:solidFill>
                  <a:srgbClr val="1B1B1E"/>
                </a:solidFill>
                <a:effectLst/>
                <a:latin typeface="aktiv-grotesk"/>
              </a:rPr>
              <a:t>Would learning to handle our emotions as men and gender roles differently, change the way people live in the black and white town? Do we need better ways to celebrate moving into different ages and stages as we grow up?</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591925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l"/>
            <a:r>
              <a:rPr lang="en-US" b="0" i="0" dirty="0">
                <a:solidFill>
                  <a:srgbClr val="1B1B1E"/>
                </a:solidFill>
                <a:effectLst/>
                <a:latin typeface="platform-bold"/>
              </a:rPr>
              <a:t>Timing: 15mins</a:t>
            </a:r>
            <a:br>
              <a:rPr lang="en-US" b="0" i="0" dirty="0">
                <a:solidFill>
                  <a:srgbClr val="1B1B1E"/>
                </a:solidFill>
                <a:effectLst/>
                <a:latin typeface="platform-bold"/>
              </a:rPr>
            </a:br>
            <a:endParaRPr lang="en-US" b="0" i="0" dirty="0">
              <a:solidFill>
                <a:srgbClr val="1B1B1E"/>
              </a:solidFill>
              <a:effectLst/>
              <a:latin typeface="platform-bold"/>
            </a:endParaRPr>
          </a:p>
          <a:p>
            <a:pPr algn="l"/>
            <a:r>
              <a:rPr lang="en-US" b="0" i="0" dirty="0">
                <a:solidFill>
                  <a:srgbClr val="1B1B1E"/>
                </a:solidFill>
                <a:effectLst/>
                <a:latin typeface="aktiv-grotesk"/>
              </a:rPr>
              <a:t>Research in the USA, Mexico and the UK discovered that young men who identify with masculine stereotypes are in the 'man box' and have a lot in common.</a:t>
            </a:r>
          </a:p>
          <a:p>
            <a:pPr algn="l"/>
            <a:r>
              <a:rPr lang="en-US" b="0" i="0" dirty="0">
                <a:solidFill>
                  <a:srgbClr val="1B1B1E"/>
                </a:solidFill>
                <a:effectLst/>
                <a:latin typeface="aktiv-grotesk"/>
              </a:rPr>
              <a:t>See how you would respond to the questions.</a:t>
            </a:r>
          </a:p>
          <a:p>
            <a:pPr algn="l"/>
            <a:endParaRPr lang="en-US" b="0" i="0" dirty="0">
              <a:solidFill>
                <a:srgbClr val="1B1B1E"/>
              </a:solidFill>
              <a:effectLst/>
              <a:latin typeface="aktiv-grotesk"/>
            </a:endParaRPr>
          </a:p>
          <a:p>
            <a:pPr algn="l"/>
            <a:r>
              <a:rPr lang="en-US" b="0" i="0" dirty="0">
                <a:solidFill>
                  <a:srgbClr val="1B1B1E"/>
                </a:solidFill>
                <a:effectLst/>
                <a:latin typeface="platform-bold"/>
              </a:rPr>
              <a:t>1...</a:t>
            </a:r>
          </a:p>
          <a:p>
            <a:pPr algn="l"/>
            <a:r>
              <a:rPr lang="en-US" b="0" i="0" dirty="0">
                <a:solidFill>
                  <a:srgbClr val="1B1B1E"/>
                </a:solidFill>
                <a:effectLst/>
                <a:latin typeface="aktiv-grotesk"/>
              </a:rPr>
              <a:t>Does your family and friends have rigid ideas and norms about what “real men” should believe and how they should behave?</a:t>
            </a:r>
          </a:p>
          <a:p>
            <a:pPr algn="l"/>
            <a:r>
              <a:rPr lang="en-US" b="0" i="0" dirty="0">
                <a:solidFill>
                  <a:srgbClr val="1B1B1E"/>
                </a:solidFill>
                <a:effectLst/>
                <a:latin typeface="platform-bold"/>
              </a:rPr>
              <a:t>2...</a:t>
            </a:r>
          </a:p>
          <a:p>
            <a:pPr algn="l"/>
            <a:r>
              <a:rPr lang="en-US" b="0" i="0" dirty="0">
                <a:solidFill>
                  <a:srgbClr val="1B1B1E"/>
                </a:solidFill>
                <a:effectLst/>
                <a:latin typeface="aktiv-grotesk"/>
              </a:rPr>
              <a:t>Should boys or people who identify as male be taught how to care for others and take care of the house, or should they be preparing to go out and earn money for the family?</a:t>
            </a:r>
          </a:p>
          <a:p>
            <a:pPr algn="l"/>
            <a:r>
              <a:rPr lang="en-US" b="0" i="0" dirty="0">
                <a:solidFill>
                  <a:srgbClr val="1B1B1E"/>
                </a:solidFill>
                <a:effectLst/>
                <a:latin typeface="platform-bold"/>
              </a:rPr>
              <a:t>3...</a:t>
            </a:r>
          </a:p>
          <a:p>
            <a:pPr algn="l"/>
            <a:r>
              <a:rPr lang="en-US" b="0" i="0" dirty="0">
                <a:solidFill>
                  <a:srgbClr val="1B1B1E"/>
                </a:solidFill>
                <a:effectLst/>
                <a:latin typeface="aktiv-grotesk"/>
              </a:rPr>
              <a:t>Is it okay for a man/male to say no to sex or is it manly to be 'hyper sexual'?</a:t>
            </a:r>
          </a:p>
          <a:p>
            <a:pPr algn="l"/>
            <a:r>
              <a:rPr lang="en-US" b="0" i="0" dirty="0">
                <a:solidFill>
                  <a:srgbClr val="1B1B1E"/>
                </a:solidFill>
                <a:effectLst/>
                <a:latin typeface="platform-bold"/>
              </a:rPr>
              <a:t>4...</a:t>
            </a:r>
          </a:p>
          <a:p>
            <a:pPr algn="l"/>
            <a:r>
              <a:rPr lang="en-US" b="0" i="0" dirty="0">
                <a:solidFill>
                  <a:srgbClr val="1B1B1E"/>
                </a:solidFill>
                <a:effectLst/>
                <a:latin typeface="aktiv-grotesk"/>
              </a:rPr>
              <a:t>Do men and boys need to be aggressive, controlling and dominant?</a:t>
            </a:r>
          </a:p>
          <a:p>
            <a:pPr algn="l"/>
            <a:r>
              <a:rPr lang="en-US" b="0" i="0" dirty="0">
                <a:solidFill>
                  <a:srgbClr val="1B1B1E"/>
                </a:solidFill>
                <a:effectLst/>
                <a:latin typeface="platform-bold"/>
              </a:rPr>
              <a:t>5...</a:t>
            </a:r>
          </a:p>
          <a:p>
            <a:pPr algn="l"/>
            <a:r>
              <a:rPr lang="en-US" b="0" i="0" dirty="0">
                <a:solidFill>
                  <a:srgbClr val="1B1B1E"/>
                </a:solidFill>
                <a:effectLst/>
                <a:latin typeface="aktiv-grotesk"/>
              </a:rPr>
              <a:t>Should a man or someone who identifies as male be able to show his emotions and cry?</a:t>
            </a:r>
          </a:p>
          <a:p>
            <a:pPr algn="l"/>
            <a:endParaRPr lang="en-US" b="0" i="0" dirty="0">
              <a:solidFill>
                <a:srgbClr val="1B1B1E"/>
              </a:solidFill>
              <a:effectLst/>
              <a:latin typeface="aktiv-grotesk"/>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969721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l"/>
            <a:r>
              <a:rPr lang="en-US" b="0" i="0" dirty="0">
                <a:solidFill>
                  <a:srgbClr val="1B1B1E"/>
                </a:solidFill>
                <a:effectLst/>
                <a:latin typeface="platform-bold"/>
              </a:rPr>
              <a:t>Timing: 15mins</a:t>
            </a:r>
            <a:br>
              <a:rPr lang="en-US" b="0" i="0" dirty="0">
                <a:solidFill>
                  <a:srgbClr val="1B1B1E"/>
                </a:solidFill>
                <a:effectLst/>
                <a:latin typeface="platform-bold"/>
              </a:rPr>
            </a:br>
            <a:endParaRPr lang="en-US" b="0" i="0" dirty="0">
              <a:solidFill>
                <a:srgbClr val="1B1B1E"/>
              </a:solidFill>
              <a:effectLst/>
              <a:latin typeface="platform-bold"/>
            </a:endParaRPr>
          </a:p>
          <a:p>
            <a:pPr algn="l"/>
            <a:r>
              <a:rPr lang="en-US" b="0" i="0" dirty="0">
                <a:solidFill>
                  <a:srgbClr val="1B1B1E"/>
                </a:solidFill>
                <a:effectLst/>
                <a:latin typeface="aktiv-grotesk"/>
              </a:rPr>
              <a:t>When watching the video Mark's Story, ask the group to think about the different roles played by different genders in the story.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369901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l"/>
            <a:r>
              <a:rPr lang="en-US" b="0" i="0" dirty="0">
                <a:solidFill>
                  <a:srgbClr val="1B1B1E"/>
                </a:solidFill>
                <a:effectLst/>
                <a:latin typeface="platform-bold"/>
              </a:rPr>
              <a:t>1...</a:t>
            </a:r>
          </a:p>
          <a:p>
            <a:pPr algn="l"/>
            <a:r>
              <a:rPr lang="en-US" b="0" i="0" dirty="0">
                <a:solidFill>
                  <a:srgbClr val="1B1B1E"/>
                </a:solidFill>
                <a:effectLst/>
                <a:latin typeface="aktiv-grotesk"/>
              </a:rPr>
              <a:t>What role do women take on in the video? Is it different for younger and older women?</a:t>
            </a:r>
          </a:p>
          <a:p>
            <a:pPr algn="l"/>
            <a:r>
              <a:rPr lang="en-US" b="0" i="0" dirty="0">
                <a:solidFill>
                  <a:srgbClr val="1B1B1E"/>
                </a:solidFill>
                <a:effectLst/>
                <a:latin typeface="platform-bold"/>
              </a:rPr>
              <a:t>2...</a:t>
            </a:r>
          </a:p>
          <a:p>
            <a:pPr algn="l"/>
            <a:r>
              <a:rPr lang="en-US" b="0" i="0" dirty="0">
                <a:solidFill>
                  <a:srgbClr val="1B1B1E"/>
                </a:solidFill>
                <a:effectLst/>
                <a:latin typeface="aktiv-grotesk"/>
              </a:rPr>
              <a:t>What role do the men take on in the video? Is it different for younger and older men?</a:t>
            </a:r>
          </a:p>
          <a:p>
            <a:pPr algn="l"/>
            <a:r>
              <a:rPr lang="en-US" b="0" i="0" dirty="0">
                <a:solidFill>
                  <a:srgbClr val="1B1B1E"/>
                </a:solidFill>
                <a:effectLst/>
                <a:latin typeface="platform-bold"/>
              </a:rPr>
              <a:t>3...</a:t>
            </a:r>
          </a:p>
          <a:p>
            <a:pPr algn="l"/>
            <a:r>
              <a:rPr lang="en-US" b="0" i="0" dirty="0">
                <a:solidFill>
                  <a:srgbClr val="1B1B1E"/>
                </a:solidFill>
                <a:effectLst/>
                <a:latin typeface="aktiv-grotesk"/>
              </a:rPr>
              <a:t>Are the expectations on Mark as a young man positive or negative?</a:t>
            </a:r>
          </a:p>
          <a:p>
            <a:pPr algn="l"/>
            <a:r>
              <a:rPr lang="en-US" b="0" i="0" dirty="0">
                <a:solidFill>
                  <a:srgbClr val="1B1B1E"/>
                </a:solidFill>
                <a:effectLst/>
                <a:latin typeface="platform-bold"/>
              </a:rPr>
              <a:t>4...</a:t>
            </a:r>
          </a:p>
          <a:p>
            <a:pPr algn="l"/>
            <a:r>
              <a:rPr lang="en-US" b="0" i="0" dirty="0">
                <a:solidFill>
                  <a:srgbClr val="1B1B1E"/>
                </a:solidFill>
                <a:effectLst/>
                <a:latin typeface="aktiv-grotesk"/>
              </a:rPr>
              <a:t>How difficult would it be for Mark to follow the advice the women in his life give him? Is it possible to break free from the expectations on Mark to fight Ian?</a:t>
            </a:r>
          </a:p>
          <a:p>
            <a:pPr algn="l"/>
            <a:r>
              <a:rPr lang="en-US" b="0" i="0" dirty="0">
                <a:solidFill>
                  <a:srgbClr val="1B1B1E"/>
                </a:solidFill>
                <a:effectLst/>
                <a:latin typeface="platform-bold"/>
              </a:rPr>
              <a:t>5...</a:t>
            </a:r>
          </a:p>
          <a:p>
            <a:pPr algn="l"/>
            <a:r>
              <a:rPr lang="en-US" b="0" i="0" dirty="0">
                <a:solidFill>
                  <a:srgbClr val="1B1B1E"/>
                </a:solidFill>
                <a:effectLst/>
                <a:latin typeface="aktiv-grotesk"/>
              </a:rPr>
              <a:t>An interesting development since the story was made, is that after being cast for this film Connor Newall, who plays Mark had his photo sent to a modelling agency.</a:t>
            </a:r>
          </a:p>
          <a:p>
            <a:pPr algn="l"/>
            <a:r>
              <a:rPr lang="en-US" b="0" i="0" dirty="0">
                <a:solidFill>
                  <a:srgbClr val="1B1B1E"/>
                </a:solidFill>
                <a:effectLst/>
                <a:latin typeface="aktiv-grotesk"/>
              </a:rPr>
              <a:t>Since then he has become a successful model in fashion magazines such as GQ and Vogue and clothing brands such as Dsquared and Stone Island. Although Connor grew up in a similar area to Mark, his real life is now very different from the stereotypes of Mark's story.</a:t>
            </a:r>
          </a:p>
          <a:p>
            <a:pPr algn="l"/>
            <a:r>
              <a:rPr lang="en-US" b="0" i="0" dirty="0">
                <a:solidFill>
                  <a:srgbClr val="1B1B1E"/>
                </a:solidFill>
                <a:effectLst/>
                <a:latin typeface="aktiv-grotesk"/>
              </a:rPr>
              <a:t>What stereotypes exist for us and how can we break free from them?</a:t>
            </a:r>
          </a:p>
          <a:p>
            <a:endParaRPr lang="en-US" dirty="0"/>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GB" dirty="0"/>
              <a:t>Sc</a:t>
            </a:r>
            <a:r>
              <a:rPr lang="en-US" dirty="0" err="1"/>
              <a:t>enario</a:t>
            </a:r>
            <a:r>
              <a:rPr lang="en-US" dirty="0"/>
              <a:t> cards </a:t>
            </a:r>
          </a:p>
          <a:p>
            <a:r>
              <a:rPr lang="en-US" dirty="0"/>
              <a:t>Dice with the 5Ds labeled or relate a numbered dice to the strategies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2961892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Questions should be chosen based upon time and aim of your circle. Use a talking object to help control people talking over each other.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Questions should be chosen based upon time and aim of your circle. Use a talking object to help control people talking over each other.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Time:  10 minutes</a:t>
            </a:r>
          </a:p>
          <a:p>
            <a:r>
              <a:rPr lang="en-US" dirty="0"/>
              <a:t>Resources: </a:t>
            </a:r>
          </a:p>
          <a:p>
            <a:pPr marL="171450" indent="-171450">
              <a:buFontTx/>
              <a:buChar char="-"/>
            </a:pPr>
            <a:r>
              <a:rPr lang="en-US" dirty="0"/>
              <a:t>Whiteboard or paper</a:t>
            </a:r>
          </a:p>
          <a:p>
            <a:pPr marL="171450" indent="-171450">
              <a:buFontTx/>
              <a:buChar char="-"/>
            </a:pPr>
            <a:r>
              <a:rPr lang="en-US" dirty="0"/>
              <a:t>Whiteboard pen or pen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796665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GB" dirty="0"/>
              <a:t>Give the participants a time limit for each stage </a:t>
            </a:r>
            <a:r>
              <a:rPr lang="en-GB" dirty="0" err="1"/>
              <a:t>ie</a:t>
            </a:r>
            <a:r>
              <a:rPr lang="en-GB" dirty="0"/>
              <a:t>. 1 minute think, 2 minutes pair </a:t>
            </a:r>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9</a:t>
            </a:fld>
            <a:endParaRPr lang="cs-CZ"/>
          </a:p>
        </p:txBody>
      </p:sp>
    </p:spTree>
    <p:extLst>
      <p:ext uri="{BB962C8B-B14F-4D97-AF65-F5344CB8AC3E}">
        <p14:creationId xmlns:p14="http://schemas.microsoft.com/office/powerpoint/2010/main" val="1157489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GB" dirty="0"/>
              <a:t>What do you think of their definition? </a:t>
            </a:r>
          </a:p>
          <a:p>
            <a:r>
              <a:rPr lang="en-GB" dirty="0"/>
              <a:t>To what extent do you agree of disagree with their statement</a:t>
            </a:r>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10</a:t>
            </a:fld>
            <a:endParaRPr lang="cs-CZ"/>
          </a:p>
        </p:txBody>
      </p:sp>
    </p:spTree>
    <p:extLst>
      <p:ext uri="{BB962C8B-B14F-4D97-AF65-F5344CB8AC3E}">
        <p14:creationId xmlns:p14="http://schemas.microsoft.com/office/powerpoint/2010/main" val="3520312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GB" dirty="0"/>
              <a:t>Give the participants a time limit for each stage </a:t>
            </a:r>
            <a:r>
              <a:rPr lang="en-GB" dirty="0" err="1"/>
              <a:t>ie</a:t>
            </a:r>
            <a:r>
              <a:rPr lang="en-GB" dirty="0"/>
              <a:t>. 1 minute think, 2 minutes pair </a:t>
            </a:r>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11</a:t>
            </a:fld>
            <a:endParaRPr lang="cs-CZ"/>
          </a:p>
        </p:txBody>
      </p:sp>
    </p:spTree>
    <p:extLst>
      <p:ext uri="{BB962C8B-B14F-4D97-AF65-F5344CB8AC3E}">
        <p14:creationId xmlns:p14="http://schemas.microsoft.com/office/powerpoint/2010/main" val="3101289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l"/>
            <a:r>
              <a:rPr lang="en-US" b="0" i="0" dirty="0">
                <a:solidFill>
                  <a:srgbClr val="1B1B1E"/>
                </a:solidFill>
                <a:effectLst/>
                <a:latin typeface="platform-bold"/>
              </a:rPr>
              <a:t>Timing: 15mins</a:t>
            </a:r>
            <a:br>
              <a:rPr lang="en-US" b="0" i="0" dirty="0">
                <a:solidFill>
                  <a:srgbClr val="1B1B1E"/>
                </a:solidFill>
                <a:effectLst/>
                <a:latin typeface="platform-bold"/>
              </a:rPr>
            </a:br>
            <a:endParaRPr lang="en-US" b="0" i="0" dirty="0">
              <a:solidFill>
                <a:srgbClr val="1B1B1E"/>
              </a:solidFill>
              <a:effectLst/>
              <a:latin typeface="platform-bold"/>
            </a:endParaRPr>
          </a:p>
          <a:p>
            <a:pPr algn="l">
              <a:buFont typeface="Arial" panose="020B0604020202020204" pitchFamily="34" charset="0"/>
              <a:buChar char="•"/>
            </a:pPr>
            <a:r>
              <a:rPr lang="en-US" b="0" i="0" dirty="0">
                <a:solidFill>
                  <a:srgbClr val="1B1B1E"/>
                </a:solidFill>
                <a:effectLst/>
                <a:latin typeface="aktiv-grotesk"/>
              </a:rPr>
              <a:t>A few pairs of cheap sun-glasses (optional). Really big ones from the pound shop will work well.</a:t>
            </a:r>
          </a:p>
          <a:p>
            <a:pPr algn="l">
              <a:buFont typeface="Arial" panose="020B0604020202020204" pitchFamily="34" charset="0"/>
              <a:buChar char="•"/>
            </a:pPr>
            <a:r>
              <a:rPr lang="en-US" b="0" i="0" dirty="0">
                <a:solidFill>
                  <a:srgbClr val="1B1B1E"/>
                </a:solidFill>
                <a:effectLst/>
                <a:latin typeface="aktiv-grotesk"/>
              </a:rPr>
              <a:t>Stickers with male/female/ lesbian/gay/ bi-sexual/ trans-sexual / non-binary (not male or female).</a:t>
            </a:r>
          </a:p>
          <a:p>
            <a:pPr algn="l">
              <a:buFont typeface="Arial" panose="020B0604020202020204" pitchFamily="34" charset="0"/>
              <a:buChar char="•"/>
            </a:pPr>
            <a:r>
              <a:rPr lang="en-US" b="0" i="0" dirty="0">
                <a:solidFill>
                  <a:srgbClr val="1B1B1E"/>
                </a:solidFill>
                <a:effectLst/>
                <a:latin typeface="aktiv-grotesk"/>
              </a:rPr>
              <a:t>Print-off or link to the handout.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l"/>
            <a:r>
              <a:rPr lang="en-US" b="0" i="0" dirty="0">
                <a:solidFill>
                  <a:srgbClr val="1B1B1E"/>
                </a:solidFill>
                <a:effectLst/>
                <a:latin typeface="aktiv-grotesk"/>
              </a:rPr>
              <a:t>Put the stickers on one </a:t>
            </a:r>
            <a:r>
              <a:rPr lang="en-US" b="0" i="0" dirty="0" err="1">
                <a:solidFill>
                  <a:srgbClr val="1B1B1E"/>
                </a:solidFill>
                <a:effectLst/>
                <a:latin typeface="aktiv-grotesk"/>
              </a:rPr>
              <a:t>lense</a:t>
            </a:r>
            <a:r>
              <a:rPr lang="en-US" b="0" i="0" dirty="0">
                <a:solidFill>
                  <a:srgbClr val="1B1B1E"/>
                </a:solidFill>
                <a:effectLst/>
                <a:latin typeface="aktiv-grotesk"/>
              </a:rPr>
              <a:t> of each pair of glasses and remove the other so that people can see each other with one eye.</a:t>
            </a:r>
          </a:p>
          <a:p>
            <a:pPr algn="l"/>
            <a:r>
              <a:rPr lang="en-US" b="0" i="0" dirty="0">
                <a:solidFill>
                  <a:srgbClr val="1B1B1E"/>
                </a:solidFill>
                <a:effectLst/>
                <a:latin typeface="aktiv-grotesk"/>
              </a:rPr>
              <a:t>Put the glasses in a box and invite group members to pull out a pair and put them on.</a:t>
            </a:r>
          </a:p>
          <a:p>
            <a:pPr algn="l"/>
            <a:r>
              <a:rPr lang="en-US" b="0" i="0" dirty="0">
                <a:solidFill>
                  <a:srgbClr val="1B1B1E"/>
                </a:solidFill>
                <a:effectLst/>
                <a:latin typeface="aktiv-grotesk"/>
              </a:rPr>
              <a:t>If you don't have glasses, just give out cards, or hold up a sheet or card with a different gender role on it.</a:t>
            </a:r>
            <a:br>
              <a:rPr lang="en-US" b="0" i="0" dirty="0">
                <a:solidFill>
                  <a:srgbClr val="1B1B1E"/>
                </a:solidFill>
                <a:effectLst/>
                <a:latin typeface="aktiv-grotesk"/>
              </a:rPr>
            </a:br>
            <a:br>
              <a:rPr lang="en-US" b="0" i="0" dirty="0">
                <a:solidFill>
                  <a:srgbClr val="1B1B1E"/>
                </a:solidFill>
                <a:effectLst/>
                <a:latin typeface="aktiv-grotesk"/>
              </a:rPr>
            </a:br>
            <a:r>
              <a:rPr lang="en-US" b="0" i="0" dirty="0">
                <a:solidFill>
                  <a:srgbClr val="1B1B1E"/>
                </a:solidFill>
                <a:effectLst/>
                <a:latin typeface="aktiv-grotesk"/>
              </a:rPr>
              <a:t>The handout link gives you a range of statements to ask. If you identified as the gender on the glasses you are wearing, how would you feel about doing any of the following (there are more examples on the handout):</a:t>
            </a:r>
          </a:p>
          <a:p>
            <a:pPr algn="l">
              <a:buFont typeface="Arial" panose="020B0604020202020204" pitchFamily="34" charset="0"/>
              <a:buChar char="•"/>
            </a:pPr>
            <a:r>
              <a:rPr lang="en-US" b="0" i="0" dirty="0">
                <a:solidFill>
                  <a:srgbClr val="1B1B1E"/>
                </a:solidFill>
                <a:effectLst/>
                <a:latin typeface="aktiv-grotesk"/>
              </a:rPr>
              <a:t>Wear the </a:t>
            </a:r>
            <a:r>
              <a:rPr lang="en-US" b="0" i="0" dirty="0" err="1">
                <a:solidFill>
                  <a:srgbClr val="1B1B1E"/>
                </a:solidFill>
                <a:effectLst/>
                <a:latin typeface="aktiv-grotesk"/>
              </a:rPr>
              <a:t>colour</a:t>
            </a:r>
            <a:r>
              <a:rPr lang="en-US" b="0" i="0" dirty="0">
                <a:solidFill>
                  <a:srgbClr val="1B1B1E"/>
                </a:solidFill>
                <a:effectLst/>
                <a:latin typeface="aktiv-grotesk"/>
              </a:rPr>
              <a:t> pink</a:t>
            </a:r>
          </a:p>
          <a:p>
            <a:pPr algn="l">
              <a:buFont typeface="Arial" panose="020B0604020202020204" pitchFamily="34" charset="0"/>
              <a:buChar char="•"/>
            </a:pPr>
            <a:r>
              <a:rPr lang="en-US" b="0" i="0" dirty="0">
                <a:solidFill>
                  <a:srgbClr val="1B1B1E"/>
                </a:solidFill>
                <a:effectLst/>
                <a:latin typeface="aktiv-grotesk"/>
              </a:rPr>
              <a:t>Play rugby</a:t>
            </a:r>
          </a:p>
          <a:p>
            <a:pPr algn="l">
              <a:buFont typeface="Arial" panose="020B0604020202020204" pitchFamily="34" charset="0"/>
              <a:buChar char="•"/>
            </a:pPr>
            <a:r>
              <a:rPr lang="en-US" b="0" i="0" dirty="0">
                <a:solidFill>
                  <a:srgbClr val="1B1B1E"/>
                </a:solidFill>
                <a:effectLst/>
                <a:latin typeface="aktiv-grotesk"/>
              </a:rPr>
              <a:t>Get emotional and cry</a:t>
            </a:r>
          </a:p>
          <a:p>
            <a:pPr algn="l">
              <a:buFont typeface="Arial" panose="020B0604020202020204" pitchFamily="34" charset="0"/>
              <a:buChar char="•"/>
            </a:pPr>
            <a:r>
              <a:rPr lang="en-US" b="0" i="0" dirty="0">
                <a:solidFill>
                  <a:srgbClr val="1B1B1E"/>
                </a:solidFill>
                <a:effectLst/>
                <a:latin typeface="aktiv-grotesk"/>
              </a:rPr>
              <a:t>Work in an underwear shop</a:t>
            </a:r>
          </a:p>
          <a:p>
            <a:pPr algn="l">
              <a:buFont typeface="Arial" panose="020B0604020202020204" pitchFamily="34" charset="0"/>
              <a:buChar char="•"/>
            </a:pPr>
            <a:r>
              <a:rPr lang="en-US" b="0" i="0" dirty="0">
                <a:solidFill>
                  <a:srgbClr val="1B1B1E"/>
                </a:solidFill>
                <a:effectLst/>
                <a:latin typeface="aktiv-grotesk"/>
              </a:rPr>
              <a:t>Take a Rottweiler dog for a walk</a:t>
            </a:r>
          </a:p>
          <a:p>
            <a:pPr algn="l">
              <a:buFont typeface="Arial" panose="020B0604020202020204" pitchFamily="34" charset="0"/>
              <a:buChar char="•"/>
            </a:pPr>
            <a:r>
              <a:rPr lang="en-US" b="0" i="0" dirty="0">
                <a:solidFill>
                  <a:srgbClr val="1B1B1E"/>
                </a:solidFill>
                <a:effectLst/>
                <a:latin typeface="aktiv-grotesk"/>
              </a:rPr>
              <a:t>Carry a bag over your shoulder</a:t>
            </a:r>
          </a:p>
          <a:p>
            <a:pPr algn="l">
              <a:buFont typeface="Arial" panose="020B0604020202020204" pitchFamily="34" charset="0"/>
              <a:buChar char="•"/>
            </a:pPr>
            <a:r>
              <a:rPr lang="en-US" b="0" i="0" dirty="0">
                <a:solidFill>
                  <a:srgbClr val="1B1B1E"/>
                </a:solidFill>
                <a:effectLst/>
                <a:latin typeface="aktiv-grotesk"/>
              </a:rPr>
              <a:t>Buy sanitary towels for a friend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000029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2.png"/><Relationship Id="rId5" Type="http://schemas.openxmlformats.org/officeDocument/2006/relationships/image" Target="../media/image7.png"/><Relationship Id="rId4"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hyperlink" Target="https://youtu.be/CGcCuULuPGI"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hyperlink" Target="https://youtu.be/OKJImnk-gzQ"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hyperlink" Target="https://youtu.be/OKJImnk-gzQ"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www.noknivesbetterlives.com/peer-education/positive-masculinity/marks-story/"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microsoft.com/office/2007/relationships/hdphoto" Target="../media/hdphoto1.wdp"/><Relationship Id="rId4" Type="http://schemas.openxmlformats.org/officeDocument/2006/relationships/diagramData" Target="../diagrams/data1.xml"/><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608548">
            <a:off x="-5358379" y="30302"/>
            <a:ext cx="6349279" cy="11472600"/>
            <a:chOff x="0" y="0"/>
            <a:chExt cx="1672238" cy="3021590"/>
          </a:xfrm>
        </p:grpSpPr>
        <p:sp>
          <p:nvSpPr>
            <p:cNvPr id="3" name="Freeform 3"/>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F26522"/>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pic>
        <p:nvPicPr>
          <p:cNvPr id="8" name="Picture 8"/>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rot="-10660160">
            <a:off x="2514500" y="4047917"/>
            <a:ext cx="4705610" cy="3064527"/>
          </a:xfrm>
          <a:prstGeom prst="rect">
            <a:avLst/>
          </a:prstGeom>
        </p:spPr>
      </p:pic>
      <p:sp>
        <p:nvSpPr>
          <p:cNvPr id="9" name="TextBox 9"/>
          <p:cNvSpPr txBox="1"/>
          <p:nvPr/>
        </p:nvSpPr>
        <p:spPr>
          <a:xfrm rot="-604671">
            <a:off x="1509687" y="4457404"/>
            <a:ext cx="9075597" cy="3821559"/>
          </a:xfrm>
          <a:prstGeom prst="rect">
            <a:avLst/>
          </a:prstGeom>
        </p:spPr>
        <p:txBody>
          <a:bodyPr wrap="square" lIns="0" tIns="0" rIns="0" bIns="0" rtlCol="0" anchor="t">
            <a:spAutoFit/>
          </a:bodyPr>
          <a:lstStyle/>
          <a:p>
            <a:pPr>
              <a:lnSpc>
                <a:spcPts val="9529"/>
              </a:lnSpc>
            </a:pPr>
            <a:r>
              <a:rPr lang="en-US" sz="13800" dirty="0">
                <a:solidFill>
                  <a:srgbClr val="000000"/>
                </a:solidFill>
                <a:latin typeface="Platform"/>
              </a:rPr>
              <a:t>Positive Masculinity </a:t>
            </a:r>
            <a:endParaRPr lang="en-US" sz="9600" dirty="0">
              <a:solidFill>
                <a:srgbClr val="000000"/>
              </a:solidFill>
              <a:latin typeface="Platform"/>
            </a:endParaRPr>
          </a:p>
          <a:p>
            <a:pPr>
              <a:lnSpc>
                <a:spcPts val="10752"/>
              </a:lnSpc>
            </a:pPr>
            <a:endParaRPr lang="en-US" sz="9342" dirty="0">
              <a:solidFill>
                <a:srgbClr val="000000"/>
              </a:solidFill>
              <a:latin typeface="Platform"/>
            </a:endParaRPr>
          </a:p>
        </p:txBody>
      </p:sp>
      <p:grpSp>
        <p:nvGrpSpPr>
          <p:cNvPr id="5" name="Group 5"/>
          <p:cNvGrpSpPr/>
          <p:nvPr/>
        </p:nvGrpSpPr>
        <p:grpSpPr>
          <a:xfrm rot="-608548">
            <a:off x="17325413" y="-893244"/>
            <a:ext cx="6349279" cy="11472600"/>
            <a:chOff x="0" y="0"/>
            <a:chExt cx="1672238" cy="3021590"/>
          </a:xfrm>
        </p:grpSpPr>
        <p:sp>
          <p:nvSpPr>
            <p:cNvPr id="6" name="Freeform 6"/>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F26522"/>
            </a:solidFill>
          </p:spPr>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pic>
        <p:nvPicPr>
          <p:cNvPr id="17" name="Picture 16" descr="A group of people in clothing&#10;&#10;Description automatically generated with medium confidence">
            <a:extLst>
              <a:ext uri="{FF2B5EF4-FFF2-40B4-BE49-F238E27FC236}">
                <a16:creationId xmlns:a16="http://schemas.microsoft.com/office/drawing/2014/main" id="{9282284D-4CC4-B75C-E077-2AB74AD518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998779">
            <a:off x="10137637" y="-1445016"/>
            <a:ext cx="12013083" cy="11779393"/>
          </a:xfrm>
          <a:prstGeom prst="rect">
            <a:avLst/>
          </a:prstGeom>
        </p:spPr>
      </p:pic>
      <p:grpSp>
        <p:nvGrpSpPr>
          <p:cNvPr id="11" name="Group 11"/>
          <p:cNvGrpSpPr/>
          <p:nvPr/>
        </p:nvGrpSpPr>
        <p:grpSpPr>
          <a:xfrm rot="-608548">
            <a:off x="17325413" y="-893244"/>
            <a:ext cx="6349279" cy="11472600"/>
            <a:chOff x="0" y="0"/>
            <a:chExt cx="1672238" cy="3021590"/>
          </a:xfrm>
        </p:grpSpPr>
        <p:sp>
          <p:nvSpPr>
            <p:cNvPr id="12" name="Freeform 12"/>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000000"/>
            </a:solidFill>
          </p:spPr>
        </p:sp>
        <p:sp>
          <p:nvSpPr>
            <p:cNvPr id="13" name="TextBox 13"/>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pic>
        <p:nvPicPr>
          <p:cNvPr id="14" name="Picture 14"/>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644717" y="839445"/>
            <a:ext cx="5762740" cy="307937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608548">
            <a:off x="17325413" y="-893244"/>
            <a:ext cx="6349279" cy="11472600"/>
            <a:chOff x="0" y="0"/>
            <a:chExt cx="1672238" cy="3021590"/>
          </a:xfrm>
        </p:grpSpPr>
        <p:sp>
          <p:nvSpPr>
            <p:cNvPr id="3" name="Freeform 3"/>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000000"/>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rot="-608548">
            <a:off x="-5358379" y="30302"/>
            <a:ext cx="6349279" cy="11472600"/>
            <a:chOff x="0" y="0"/>
            <a:chExt cx="1672238" cy="3021590"/>
          </a:xfrm>
        </p:grpSpPr>
        <p:sp>
          <p:nvSpPr>
            <p:cNvPr id="7" name="Freeform 7"/>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F26522"/>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pic>
        <p:nvPicPr>
          <p:cNvPr id="10" name="Picture 10"/>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5667165" y="8679270"/>
            <a:ext cx="2167194" cy="1158059"/>
          </a:xfrm>
          <a:prstGeom prst="rect">
            <a:avLst/>
          </a:prstGeom>
        </p:spPr>
      </p:pic>
      <p:pic>
        <p:nvPicPr>
          <p:cNvPr id="9" name="IAM RYT Podcast audiogram 2">
            <a:hlinkClick r:id="" action="ppaction://media"/>
            <a:extLst>
              <a:ext uri="{FF2B5EF4-FFF2-40B4-BE49-F238E27FC236}">
                <a16:creationId xmlns:a16="http://schemas.microsoft.com/office/drawing/2014/main" id="{6680B961-B473-89EF-2A04-C51C31E8C262}"/>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3352800" y="960842"/>
            <a:ext cx="10609653" cy="7535195"/>
          </a:xfrm>
          <a:prstGeom prst="rect">
            <a:avLst/>
          </a:prstGeom>
        </p:spPr>
      </p:pic>
    </p:spTree>
    <p:extLst>
      <p:ext uri="{BB962C8B-B14F-4D97-AF65-F5344CB8AC3E}">
        <p14:creationId xmlns:p14="http://schemas.microsoft.com/office/powerpoint/2010/main" val="899373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030"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608548">
            <a:off x="17325413" y="-893244"/>
            <a:ext cx="6349279" cy="11472600"/>
            <a:chOff x="0" y="0"/>
            <a:chExt cx="1672238" cy="3021590"/>
          </a:xfrm>
        </p:grpSpPr>
        <p:sp>
          <p:nvSpPr>
            <p:cNvPr id="3" name="Freeform 3"/>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000000"/>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rot="-608548">
            <a:off x="-5358379" y="30302"/>
            <a:ext cx="6349279" cy="11472600"/>
            <a:chOff x="0" y="0"/>
            <a:chExt cx="1672238" cy="3021590"/>
          </a:xfrm>
        </p:grpSpPr>
        <p:sp>
          <p:nvSpPr>
            <p:cNvPr id="7" name="Freeform 7"/>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F26522"/>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pic>
        <p:nvPicPr>
          <p:cNvPr id="10" name="Picture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5667165" y="8679270"/>
            <a:ext cx="2167194" cy="1158059"/>
          </a:xfrm>
          <a:prstGeom prst="rect">
            <a:avLst/>
          </a:prstGeom>
        </p:spPr>
      </p:pic>
      <p:sp>
        <p:nvSpPr>
          <p:cNvPr id="11" name="TextBox 9">
            <a:extLst>
              <a:ext uri="{FF2B5EF4-FFF2-40B4-BE49-F238E27FC236}">
                <a16:creationId xmlns:a16="http://schemas.microsoft.com/office/drawing/2014/main" id="{2020587D-FF29-40F8-1E11-CA423122CF59}"/>
              </a:ext>
            </a:extLst>
          </p:cNvPr>
          <p:cNvSpPr txBox="1"/>
          <p:nvPr/>
        </p:nvSpPr>
        <p:spPr>
          <a:xfrm rot="12542">
            <a:off x="1928418" y="3858717"/>
            <a:ext cx="14482085" cy="3323987"/>
          </a:xfrm>
          <a:prstGeom prst="rect">
            <a:avLst/>
          </a:prstGeom>
        </p:spPr>
        <p:txBody>
          <a:bodyPr wrap="square" lIns="0" tIns="0" rIns="0" bIns="0" rtlCol="0" anchor="t">
            <a:spAutoFit/>
          </a:bodyPr>
          <a:lstStyle/>
          <a:p>
            <a:pPr algn="ctr"/>
            <a:r>
              <a:rPr lang="en-US" sz="5400" dirty="0">
                <a:solidFill>
                  <a:srgbClr val="000000"/>
                </a:solidFill>
                <a:latin typeface="AktivGrotesk-Medium"/>
              </a:rPr>
              <a:t>Using the terms from ‘Last man standing’ and the podcast to help you, create your own definition for </a:t>
            </a:r>
            <a:r>
              <a:rPr lang="en-US" sz="5400" b="1" dirty="0">
                <a:solidFill>
                  <a:srgbClr val="000000"/>
                </a:solidFill>
                <a:latin typeface="AktivGrotesk-Medium"/>
              </a:rPr>
              <a:t>what</a:t>
            </a:r>
            <a:r>
              <a:rPr lang="en-US" sz="5400" dirty="0">
                <a:solidFill>
                  <a:srgbClr val="000000"/>
                </a:solidFill>
                <a:latin typeface="AktivGrotesk-Medium"/>
              </a:rPr>
              <a:t> </a:t>
            </a:r>
            <a:r>
              <a:rPr lang="en-US" sz="5400" b="1" dirty="0">
                <a:solidFill>
                  <a:srgbClr val="000000"/>
                </a:solidFill>
                <a:latin typeface="AktivGrotesk-Medium"/>
              </a:rPr>
              <a:t>positive masculinity means to you.</a:t>
            </a:r>
          </a:p>
        </p:txBody>
      </p:sp>
      <p:sp>
        <p:nvSpPr>
          <p:cNvPr id="9" name="TextBox 5">
            <a:extLst>
              <a:ext uri="{FF2B5EF4-FFF2-40B4-BE49-F238E27FC236}">
                <a16:creationId xmlns:a16="http://schemas.microsoft.com/office/drawing/2014/main" id="{15813255-2B5F-BBE6-99ED-06646348D707}"/>
              </a:ext>
            </a:extLst>
          </p:cNvPr>
          <p:cNvSpPr txBox="1"/>
          <p:nvPr/>
        </p:nvSpPr>
        <p:spPr>
          <a:xfrm rot="-24435">
            <a:off x="1617418" y="1306816"/>
            <a:ext cx="10199524" cy="1102866"/>
          </a:xfrm>
          <a:prstGeom prst="rect">
            <a:avLst/>
          </a:prstGeom>
        </p:spPr>
        <p:txBody>
          <a:bodyPr wrap="square" lIns="0" tIns="0" rIns="0" bIns="0" rtlCol="0" anchor="t">
            <a:spAutoFit/>
          </a:bodyPr>
          <a:lstStyle/>
          <a:p>
            <a:pPr>
              <a:lnSpc>
                <a:spcPts val="8639"/>
              </a:lnSpc>
            </a:pPr>
            <a:r>
              <a:rPr lang="en-US" sz="8469" dirty="0">
                <a:solidFill>
                  <a:srgbClr val="000000"/>
                </a:solidFill>
                <a:latin typeface="Platform"/>
              </a:rPr>
              <a:t>Positive Masculinity </a:t>
            </a:r>
          </a:p>
        </p:txBody>
      </p:sp>
    </p:spTree>
    <p:extLst>
      <p:ext uri="{BB962C8B-B14F-4D97-AF65-F5344CB8AC3E}">
        <p14:creationId xmlns:p14="http://schemas.microsoft.com/office/powerpoint/2010/main" val="3868636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5013424" y="8456062"/>
            <a:ext cx="2245876" cy="1198736"/>
          </a:xfrm>
          <a:prstGeom prst="rect">
            <a:avLst/>
          </a:prstGeom>
        </p:spPr>
      </p:pic>
      <p:grpSp>
        <p:nvGrpSpPr>
          <p:cNvPr id="3" name="Group 3"/>
          <p:cNvGrpSpPr/>
          <p:nvPr/>
        </p:nvGrpSpPr>
        <p:grpSpPr>
          <a:xfrm rot="-608548">
            <a:off x="17325413" y="-893244"/>
            <a:ext cx="6349279" cy="11472600"/>
            <a:chOff x="0" y="0"/>
            <a:chExt cx="1672238" cy="3021590"/>
          </a:xfrm>
        </p:grpSpPr>
        <p:sp>
          <p:nvSpPr>
            <p:cNvPr id="4" name="Freeform 4"/>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FFFFFF"/>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rot="-24435">
            <a:off x="2553610" y="3957013"/>
            <a:ext cx="13180780" cy="1743512"/>
          </a:xfrm>
          <a:prstGeom prst="rect">
            <a:avLst/>
          </a:prstGeom>
        </p:spPr>
        <p:txBody>
          <a:bodyPr lIns="0" tIns="0" rIns="0" bIns="0" rtlCol="0" anchor="t">
            <a:spAutoFit/>
          </a:bodyPr>
          <a:lstStyle/>
          <a:p>
            <a:pPr algn="ctr">
              <a:lnSpc>
                <a:spcPts val="11494"/>
              </a:lnSpc>
            </a:pPr>
            <a:r>
              <a:rPr lang="en-US" sz="11269">
                <a:solidFill>
                  <a:srgbClr val="FFFFFF"/>
                </a:solidFill>
                <a:latin typeface="Platform"/>
              </a:rPr>
              <a:t>Activities</a:t>
            </a:r>
          </a:p>
        </p:txBody>
      </p:sp>
      <p:grpSp>
        <p:nvGrpSpPr>
          <p:cNvPr id="7" name="Group 7"/>
          <p:cNvGrpSpPr/>
          <p:nvPr/>
        </p:nvGrpSpPr>
        <p:grpSpPr>
          <a:xfrm rot="-608548">
            <a:off x="-5358379" y="30302"/>
            <a:ext cx="6349279" cy="11472600"/>
            <a:chOff x="0" y="0"/>
            <a:chExt cx="1672238" cy="3021590"/>
          </a:xfrm>
        </p:grpSpPr>
        <p:sp>
          <p:nvSpPr>
            <p:cNvPr id="8" name="Freeform 8"/>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F26522"/>
            </a:solidFill>
          </p:spPr>
        </p:sp>
        <p:sp>
          <p:nvSpPr>
            <p:cNvPr id="9" name="TextBox 9"/>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608548">
            <a:off x="17325413" y="-893244"/>
            <a:ext cx="6349279" cy="11472600"/>
            <a:chOff x="0" y="0"/>
            <a:chExt cx="1672238" cy="3021590"/>
          </a:xfrm>
        </p:grpSpPr>
        <p:sp>
          <p:nvSpPr>
            <p:cNvPr id="3" name="Freeform 3"/>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000000"/>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rot="-24435">
            <a:off x="2865812" y="3577940"/>
            <a:ext cx="13182744" cy="1218282"/>
          </a:xfrm>
          <a:prstGeom prst="rect">
            <a:avLst/>
          </a:prstGeom>
        </p:spPr>
        <p:txBody>
          <a:bodyPr wrap="square" lIns="0" tIns="0" rIns="0" bIns="0" rtlCol="0" anchor="t">
            <a:spAutoFit/>
          </a:bodyPr>
          <a:lstStyle/>
          <a:p>
            <a:pPr algn="ctr">
              <a:lnSpc>
                <a:spcPts val="9455"/>
              </a:lnSpc>
            </a:pPr>
            <a:r>
              <a:rPr lang="en-US" sz="9269" dirty="0">
                <a:solidFill>
                  <a:srgbClr val="000000"/>
                </a:solidFill>
                <a:latin typeface="Platform"/>
              </a:rPr>
              <a:t>The Gendered Lens</a:t>
            </a:r>
          </a:p>
        </p:txBody>
      </p:sp>
      <p:grpSp>
        <p:nvGrpSpPr>
          <p:cNvPr id="6" name="Group 6"/>
          <p:cNvGrpSpPr/>
          <p:nvPr/>
        </p:nvGrpSpPr>
        <p:grpSpPr>
          <a:xfrm rot="-608548">
            <a:off x="-5358379" y="30302"/>
            <a:ext cx="6349279" cy="11472600"/>
            <a:chOff x="0" y="0"/>
            <a:chExt cx="1672238" cy="3021590"/>
          </a:xfrm>
        </p:grpSpPr>
        <p:sp>
          <p:nvSpPr>
            <p:cNvPr id="7" name="Freeform 7"/>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F26522"/>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3171767" y="4843056"/>
            <a:ext cx="13193114" cy="2400657"/>
          </a:xfrm>
          <a:prstGeom prst="rect">
            <a:avLst/>
          </a:prstGeom>
        </p:spPr>
        <p:txBody>
          <a:bodyPr lIns="0" tIns="0" rIns="0" bIns="0" rtlCol="0" anchor="t">
            <a:spAutoFit/>
          </a:bodyPr>
          <a:lstStyle/>
          <a:p>
            <a:r>
              <a:rPr lang="en-US" sz="2400" b="0" dirty="0">
                <a:effectLst/>
              </a:rPr>
              <a:t>Scotland has a dominant masculine culture, and in some places it's stronger than others. We are all part of promoting it regardless of what gender we identify as. But it doesn't have to be that way.</a:t>
            </a:r>
            <a:br>
              <a:rPr lang="en-US" sz="2400" b="0" dirty="0">
                <a:effectLst/>
              </a:rPr>
            </a:br>
            <a:endParaRPr lang="en-US" sz="2400" b="0" dirty="0">
              <a:effectLst/>
            </a:endParaRPr>
          </a:p>
          <a:p>
            <a:br>
              <a:rPr lang="en-US" sz="4400" b="0" i="0" dirty="0">
                <a:solidFill>
                  <a:srgbClr val="1B1B1E"/>
                </a:solidFill>
                <a:effectLst/>
                <a:latin typeface="aktiv-grotesk"/>
              </a:rPr>
            </a:br>
            <a:endParaRPr lang="en-US" sz="4000" dirty="0">
              <a:solidFill>
                <a:srgbClr val="000000"/>
              </a:solidFill>
              <a:latin typeface="AktivGrotesk-Regular"/>
            </a:endParaRPr>
          </a:p>
        </p:txBody>
      </p:sp>
      <p:pic>
        <p:nvPicPr>
          <p:cNvPr id="10" name="Picture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5740557" y="8679270"/>
            <a:ext cx="2167194" cy="115805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608548">
            <a:off x="17325413" y="-893244"/>
            <a:ext cx="6349279" cy="11472600"/>
            <a:chOff x="0" y="0"/>
            <a:chExt cx="1672238" cy="3021590"/>
          </a:xfrm>
        </p:grpSpPr>
        <p:sp>
          <p:nvSpPr>
            <p:cNvPr id="3" name="Freeform 3"/>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000000"/>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608548">
            <a:off x="-5358379" y="30302"/>
            <a:ext cx="6349279" cy="11472600"/>
            <a:chOff x="0" y="0"/>
            <a:chExt cx="1672238" cy="3021590"/>
          </a:xfrm>
        </p:grpSpPr>
        <p:sp>
          <p:nvSpPr>
            <p:cNvPr id="6" name="Freeform 6"/>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F26522"/>
            </a:solidFill>
          </p:spPr>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606673" y="163921"/>
            <a:ext cx="16078612" cy="820096"/>
          </a:xfrm>
          <a:prstGeom prst="rect">
            <a:avLst/>
          </a:prstGeom>
        </p:spPr>
        <p:txBody>
          <a:bodyPr wrap="square" lIns="0" tIns="0" rIns="0" bIns="0" rtlCol="0" anchor="t">
            <a:spAutoFit/>
          </a:bodyPr>
          <a:lstStyle/>
          <a:p>
            <a:pPr marL="485770" lvl="1">
              <a:lnSpc>
                <a:spcPts val="6299"/>
              </a:lnSpc>
            </a:pPr>
            <a:r>
              <a:rPr lang="en-US" sz="7200" b="1" dirty="0">
                <a:solidFill>
                  <a:srgbClr val="000000"/>
                </a:solidFill>
                <a:latin typeface="Platform" panose="020B0604020202020204" charset="0"/>
              </a:rPr>
              <a:t>The Gendered Lens </a:t>
            </a:r>
            <a:endParaRPr lang="en-US" sz="4499" b="1" dirty="0">
              <a:solidFill>
                <a:srgbClr val="000000"/>
              </a:solidFill>
              <a:latin typeface="AktivGrotesk-Regular"/>
            </a:endParaRPr>
          </a:p>
        </p:txBody>
      </p:sp>
      <p:pic>
        <p:nvPicPr>
          <p:cNvPr id="9" name="Picture 9"/>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5500548" y="8679270"/>
            <a:ext cx="2167194" cy="1158059"/>
          </a:xfrm>
          <a:prstGeom prst="rect">
            <a:avLst/>
          </a:prstGeom>
        </p:spPr>
      </p:pic>
      <p:grpSp>
        <p:nvGrpSpPr>
          <p:cNvPr id="13" name="Group 12">
            <a:extLst>
              <a:ext uri="{FF2B5EF4-FFF2-40B4-BE49-F238E27FC236}">
                <a16:creationId xmlns:a16="http://schemas.microsoft.com/office/drawing/2014/main" id="{599B6D0B-1D35-52A5-EE1D-69D1435272BE}"/>
              </a:ext>
            </a:extLst>
          </p:cNvPr>
          <p:cNvGrpSpPr/>
          <p:nvPr/>
        </p:nvGrpSpPr>
        <p:grpSpPr>
          <a:xfrm>
            <a:off x="904612" y="1873289"/>
            <a:ext cx="16155273" cy="8115673"/>
            <a:chOff x="904612" y="1873289"/>
            <a:chExt cx="16155273" cy="8115673"/>
          </a:xfrm>
        </p:grpSpPr>
        <p:pic>
          <p:nvPicPr>
            <p:cNvPr id="2056" name="Picture 8" descr="Giant Sunglasses | Party City">
              <a:extLst>
                <a:ext uri="{FF2B5EF4-FFF2-40B4-BE49-F238E27FC236}">
                  <a16:creationId xmlns:a16="http://schemas.microsoft.com/office/drawing/2014/main" id="{B3582F47-D6A8-B103-2EF5-9094E56F02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11235" y="3762549"/>
              <a:ext cx="8248650" cy="31337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Giant Sunglasses | Party City">
              <a:extLst>
                <a:ext uri="{FF2B5EF4-FFF2-40B4-BE49-F238E27FC236}">
                  <a16:creationId xmlns:a16="http://schemas.microsoft.com/office/drawing/2014/main" id="{FADD415D-B024-80DC-B86E-85E1F39034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848272">
              <a:off x="904612" y="1873289"/>
              <a:ext cx="8591089" cy="357468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Giant Sunglasses | Party City">
              <a:extLst>
                <a:ext uri="{FF2B5EF4-FFF2-40B4-BE49-F238E27FC236}">
                  <a16:creationId xmlns:a16="http://schemas.microsoft.com/office/drawing/2014/main" id="{7F970A72-96EA-C714-251D-79B9ECE891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0497" y="6769512"/>
              <a:ext cx="8258175" cy="321945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37B1707B-CCEC-76E0-C7A9-C7A69740CC23}"/>
                </a:ext>
              </a:extLst>
            </p:cNvPr>
            <p:cNvSpPr txBox="1"/>
            <p:nvPr/>
          </p:nvSpPr>
          <p:spPr>
            <a:xfrm>
              <a:off x="3061534" y="7871405"/>
              <a:ext cx="2481770" cy="1015663"/>
            </a:xfrm>
            <a:prstGeom prst="rect">
              <a:avLst/>
            </a:prstGeom>
            <a:noFill/>
          </p:spPr>
          <p:txBody>
            <a:bodyPr wrap="none" rtlCol="0">
              <a:spAutoFit/>
            </a:bodyPr>
            <a:lstStyle/>
            <a:p>
              <a:r>
                <a:rPr lang="en-GB" sz="6000" dirty="0">
                  <a:latin typeface="Platform" panose="020B0604020202020204" charset="0"/>
                </a:rPr>
                <a:t>Female</a:t>
              </a:r>
              <a:endParaRPr lang="en-US" sz="6000" dirty="0">
                <a:latin typeface="Platform" panose="020B0604020202020204" charset="0"/>
              </a:endParaRPr>
            </a:p>
          </p:txBody>
        </p:sp>
        <p:sp>
          <p:nvSpPr>
            <p:cNvPr id="11" name="TextBox 10">
              <a:extLst>
                <a:ext uri="{FF2B5EF4-FFF2-40B4-BE49-F238E27FC236}">
                  <a16:creationId xmlns:a16="http://schemas.microsoft.com/office/drawing/2014/main" id="{18D5A358-6479-8254-A00D-3A59F4418883}"/>
                </a:ext>
              </a:extLst>
            </p:cNvPr>
            <p:cNvSpPr txBox="1"/>
            <p:nvPr/>
          </p:nvSpPr>
          <p:spPr>
            <a:xfrm>
              <a:off x="10105431" y="4926668"/>
              <a:ext cx="1531188" cy="1015663"/>
            </a:xfrm>
            <a:prstGeom prst="rect">
              <a:avLst/>
            </a:prstGeom>
            <a:noFill/>
          </p:spPr>
          <p:txBody>
            <a:bodyPr wrap="none" rtlCol="0">
              <a:spAutoFit/>
            </a:bodyPr>
            <a:lstStyle/>
            <a:p>
              <a:r>
                <a:rPr lang="en-GB" sz="6000" dirty="0">
                  <a:latin typeface="Platform" panose="020B0604020202020204" charset="0"/>
                </a:rPr>
                <a:t>Gay</a:t>
              </a:r>
              <a:endParaRPr lang="en-US" sz="6000" dirty="0">
                <a:latin typeface="Platform" panose="020B0604020202020204" charset="0"/>
              </a:endParaRPr>
            </a:p>
          </p:txBody>
        </p:sp>
        <p:sp>
          <p:nvSpPr>
            <p:cNvPr id="12" name="TextBox 11">
              <a:extLst>
                <a:ext uri="{FF2B5EF4-FFF2-40B4-BE49-F238E27FC236}">
                  <a16:creationId xmlns:a16="http://schemas.microsoft.com/office/drawing/2014/main" id="{CF32E863-B92E-3B33-1417-16E318540FB3}"/>
                </a:ext>
              </a:extLst>
            </p:cNvPr>
            <p:cNvSpPr txBox="1"/>
            <p:nvPr/>
          </p:nvSpPr>
          <p:spPr>
            <a:xfrm rot="20778459">
              <a:off x="1755728" y="3981280"/>
              <a:ext cx="2611612" cy="707886"/>
            </a:xfrm>
            <a:prstGeom prst="rect">
              <a:avLst/>
            </a:prstGeom>
            <a:noFill/>
          </p:spPr>
          <p:txBody>
            <a:bodyPr wrap="none" rtlCol="0">
              <a:spAutoFit/>
            </a:bodyPr>
            <a:lstStyle/>
            <a:p>
              <a:r>
                <a:rPr lang="en-GB" sz="4000" dirty="0">
                  <a:latin typeface="Platform" panose="020B0604020202020204" charset="0"/>
                </a:rPr>
                <a:t>Non-binary</a:t>
              </a:r>
              <a:endParaRPr lang="en-US" sz="4000" dirty="0">
                <a:latin typeface="Platform" panose="020B0604020202020204" charset="0"/>
              </a:endParaRPr>
            </a:p>
          </p:txBody>
        </p:sp>
      </p:grpSp>
    </p:spTree>
    <p:extLst>
      <p:ext uri="{BB962C8B-B14F-4D97-AF65-F5344CB8AC3E}">
        <p14:creationId xmlns:p14="http://schemas.microsoft.com/office/powerpoint/2010/main" val="42405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608548">
            <a:off x="-2039758" y="-754758"/>
            <a:ext cx="12532172" cy="12446918"/>
            <a:chOff x="0" y="0"/>
            <a:chExt cx="3300654" cy="3278201"/>
          </a:xfrm>
        </p:grpSpPr>
        <p:sp>
          <p:nvSpPr>
            <p:cNvPr id="3" name="Freeform 3"/>
            <p:cNvSpPr/>
            <p:nvPr/>
          </p:nvSpPr>
          <p:spPr>
            <a:xfrm>
              <a:off x="0" y="0"/>
              <a:ext cx="3300654" cy="3278201"/>
            </a:xfrm>
            <a:custGeom>
              <a:avLst/>
              <a:gdLst/>
              <a:ahLst/>
              <a:cxnLst/>
              <a:rect l="l" t="t" r="r" b="b"/>
              <a:pathLst>
                <a:path w="3300654" h="3278201">
                  <a:moveTo>
                    <a:pt x="0" y="0"/>
                  </a:moveTo>
                  <a:lnTo>
                    <a:pt x="3300654" y="0"/>
                  </a:lnTo>
                  <a:lnTo>
                    <a:pt x="3300654" y="3278201"/>
                  </a:lnTo>
                  <a:lnTo>
                    <a:pt x="0" y="3278201"/>
                  </a:lnTo>
                  <a:close/>
                </a:path>
              </a:pathLst>
            </a:custGeom>
            <a:solidFill>
              <a:srgbClr val="F26522"/>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rot="12542">
            <a:off x="2980081" y="7759125"/>
            <a:ext cx="11497304" cy="644344"/>
          </a:xfrm>
          <a:prstGeom prst="rect">
            <a:avLst/>
          </a:prstGeom>
        </p:spPr>
        <p:txBody>
          <a:bodyPr lIns="0" tIns="0" rIns="0" bIns="0" rtlCol="0" anchor="t">
            <a:spAutoFit/>
          </a:bodyPr>
          <a:lstStyle/>
          <a:p>
            <a:pPr>
              <a:lnSpc>
                <a:spcPts val="5439"/>
              </a:lnSpc>
            </a:pPr>
            <a:r>
              <a:rPr lang="en-US" sz="3999" dirty="0">
                <a:solidFill>
                  <a:srgbClr val="000000"/>
                </a:solidFill>
                <a:latin typeface="AktivGrotesk-Medium"/>
              </a:rPr>
              <a:t>VIDEO: A Guide To Being A Man</a:t>
            </a:r>
          </a:p>
        </p:txBody>
      </p:sp>
      <p:pic>
        <p:nvPicPr>
          <p:cNvPr id="7" name="Picture 7"/>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6120806" y="9128941"/>
            <a:ext cx="2167194" cy="1158059"/>
          </a:xfrm>
          <a:prstGeom prst="rect">
            <a:avLst/>
          </a:prstGeom>
        </p:spPr>
      </p:pic>
      <p:pic>
        <p:nvPicPr>
          <p:cNvPr id="9" name="Picture 8">
            <a:hlinkClick r:id="rId4"/>
            <a:extLst>
              <a:ext uri="{FF2B5EF4-FFF2-40B4-BE49-F238E27FC236}">
                <a16:creationId xmlns:a16="http://schemas.microsoft.com/office/drawing/2014/main" id="{12C7082F-8B34-B986-46BA-5D245B7ED301}"/>
              </a:ext>
            </a:extLst>
          </p:cNvPr>
          <p:cNvPicPr>
            <a:picLocks noChangeAspect="1"/>
          </p:cNvPicPr>
          <p:nvPr/>
        </p:nvPicPr>
        <p:blipFill>
          <a:blip r:embed="rId5"/>
          <a:stretch>
            <a:fillRect/>
          </a:stretch>
        </p:blipFill>
        <p:spPr>
          <a:xfrm>
            <a:off x="2978943" y="647700"/>
            <a:ext cx="11956257" cy="694665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608548">
            <a:off x="17325413" y="-893244"/>
            <a:ext cx="6349279" cy="11472600"/>
            <a:chOff x="0" y="0"/>
            <a:chExt cx="1672238" cy="3021590"/>
          </a:xfrm>
        </p:grpSpPr>
        <p:sp>
          <p:nvSpPr>
            <p:cNvPr id="3" name="Freeform 3"/>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000000"/>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608548">
            <a:off x="-5358379" y="30302"/>
            <a:ext cx="6349279" cy="11472600"/>
            <a:chOff x="0" y="0"/>
            <a:chExt cx="1672238" cy="3021590"/>
          </a:xfrm>
        </p:grpSpPr>
        <p:sp>
          <p:nvSpPr>
            <p:cNvPr id="6" name="Freeform 6"/>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F26522"/>
            </a:solidFill>
          </p:spPr>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1067977" y="918751"/>
            <a:ext cx="16078612" cy="1628010"/>
          </a:xfrm>
          <a:prstGeom prst="rect">
            <a:avLst/>
          </a:prstGeom>
        </p:spPr>
        <p:txBody>
          <a:bodyPr wrap="square" lIns="0" tIns="0" rIns="0" bIns="0" rtlCol="0" anchor="t">
            <a:spAutoFit/>
          </a:bodyPr>
          <a:lstStyle/>
          <a:p>
            <a:pPr marL="485770" lvl="1">
              <a:lnSpc>
                <a:spcPts val="6299"/>
              </a:lnSpc>
            </a:pPr>
            <a:r>
              <a:rPr lang="en-GB" sz="8800" b="1" dirty="0">
                <a:solidFill>
                  <a:srgbClr val="000000"/>
                </a:solidFill>
                <a:latin typeface="Platform" panose="020B0604020202020204" charset="0"/>
              </a:rPr>
              <a:t>Breaking societies glasses </a:t>
            </a:r>
            <a:endParaRPr lang="en-US" sz="4400" b="1" dirty="0">
              <a:solidFill>
                <a:srgbClr val="000000"/>
              </a:solidFill>
              <a:latin typeface="Platform" panose="020B0604020202020204" charset="0"/>
            </a:endParaRPr>
          </a:p>
          <a:p>
            <a:pPr marL="485770" lvl="1">
              <a:lnSpc>
                <a:spcPts val="6299"/>
              </a:lnSpc>
            </a:pPr>
            <a:r>
              <a:rPr lang="en-US" sz="7200" b="1" dirty="0">
                <a:solidFill>
                  <a:srgbClr val="000000"/>
                </a:solidFill>
                <a:latin typeface="Platform" panose="020B0604020202020204" charset="0"/>
              </a:rPr>
              <a:t> </a:t>
            </a:r>
            <a:endParaRPr lang="en-US" sz="4499" b="1" dirty="0">
              <a:solidFill>
                <a:srgbClr val="000000"/>
              </a:solidFill>
              <a:latin typeface="AktivGrotesk-Regular"/>
            </a:endParaRPr>
          </a:p>
        </p:txBody>
      </p:sp>
      <p:pic>
        <p:nvPicPr>
          <p:cNvPr id="9" name="Picture 9"/>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5500548" y="8679270"/>
            <a:ext cx="2167194" cy="1158059"/>
          </a:xfrm>
          <a:prstGeom prst="rect">
            <a:avLst/>
          </a:prstGeom>
        </p:spPr>
      </p:pic>
      <p:sp>
        <p:nvSpPr>
          <p:cNvPr id="11" name="TextBox 10">
            <a:extLst>
              <a:ext uri="{FF2B5EF4-FFF2-40B4-BE49-F238E27FC236}">
                <a16:creationId xmlns:a16="http://schemas.microsoft.com/office/drawing/2014/main" id="{30896153-6518-1ADC-D244-026ECDC205DB}"/>
              </a:ext>
            </a:extLst>
          </p:cNvPr>
          <p:cNvSpPr txBox="1"/>
          <p:nvPr/>
        </p:nvSpPr>
        <p:spPr>
          <a:xfrm>
            <a:off x="3505200" y="3716860"/>
            <a:ext cx="184731" cy="369332"/>
          </a:xfrm>
          <a:prstGeom prst="rect">
            <a:avLst/>
          </a:prstGeom>
          <a:noFill/>
        </p:spPr>
        <p:txBody>
          <a:bodyPr wrap="none" rtlCol="0">
            <a:spAutoFit/>
          </a:bodyPr>
          <a:lstStyle/>
          <a:p>
            <a:endParaRPr lang="en-US" dirty="0"/>
          </a:p>
        </p:txBody>
      </p:sp>
      <p:sp>
        <p:nvSpPr>
          <p:cNvPr id="15" name="TextBox 14">
            <a:extLst>
              <a:ext uri="{FF2B5EF4-FFF2-40B4-BE49-F238E27FC236}">
                <a16:creationId xmlns:a16="http://schemas.microsoft.com/office/drawing/2014/main" id="{B47F5DC4-3B71-F130-EAA6-1F2F93135643}"/>
              </a:ext>
            </a:extLst>
          </p:cNvPr>
          <p:cNvSpPr txBox="1"/>
          <p:nvPr/>
        </p:nvSpPr>
        <p:spPr>
          <a:xfrm>
            <a:off x="1179511" y="2009830"/>
            <a:ext cx="15749589" cy="2431435"/>
          </a:xfrm>
          <a:prstGeom prst="rect">
            <a:avLst/>
          </a:prstGeom>
          <a:noFill/>
        </p:spPr>
        <p:txBody>
          <a:bodyPr wrap="square">
            <a:spAutoFit/>
          </a:bodyPr>
          <a:lstStyle/>
          <a:p>
            <a:r>
              <a:rPr lang="en-US" sz="4000" dirty="0">
                <a:latin typeface="AktivGrotesk-Regular" panose="020B0604020202020204" charset="0"/>
              </a:rPr>
              <a:t>In your groups, come up with a short role play of how you would encourage a friend if they wanted to do something that goes against their gender identity. </a:t>
            </a:r>
          </a:p>
          <a:p>
            <a:endParaRPr lang="en-US" sz="3200" dirty="0">
              <a:latin typeface="AktivGrotesk-Regular" panose="020B0604020202020204" charset="0"/>
            </a:endParaRPr>
          </a:p>
        </p:txBody>
      </p:sp>
      <p:pic>
        <p:nvPicPr>
          <p:cNvPr id="13" name="Picture 12">
            <a:extLst>
              <a:ext uri="{FF2B5EF4-FFF2-40B4-BE49-F238E27FC236}">
                <a16:creationId xmlns:a16="http://schemas.microsoft.com/office/drawing/2014/main" id="{7142C6A2-7018-1932-DF76-031CC47BFDA9}"/>
              </a:ext>
            </a:extLst>
          </p:cNvPr>
          <p:cNvPicPr>
            <a:picLocks noChangeAspect="1"/>
          </p:cNvPicPr>
          <p:nvPr/>
        </p:nvPicPr>
        <p:blipFill>
          <a:blip r:embed="rId4"/>
          <a:stretch>
            <a:fillRect/>
          </a:stretch>
        </p:blipFill>
        <p:spPr>
          <a:xfrm>
            <a:off x="4554264" y="4016910"/>
            <a:ext cx="8261898" cy="5586413"/>
          </a:xfrm>
          <a:prstGeom prst="rect">
            <a:avLst/>
          </a:prstGeom>
        </p:spPr>
      </p:pic>
    </p:spTree>
    <p:extLst>
      <p:ext uri="{BB962C8B-B14F-4D97-AF65-F5344CB8AC3E}">
        <p14:creationId xmlns:p14="http://schemas.microsoft.com/office/powerpoint/2010/main" val="1567110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608548">
            <a:off x="17325413" y="-893244"/>
            <a:ext cx="6349279" cy="11472600"/>
            <a:chOff x="0" y="0"/>
            <a:chExt cx="1672238" cy="3021590"/>
          </a:xfrm>
        </p:grpSpPr>
        <p:sp>
          <p:nvSpPr>
            <p:cNvPr id="3" name="Freeform 3"/>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000000"/>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rot="-24435">
            <a:off x="2554048" y="4233915"/>
            <a:ext cx="13182744" cy="1218282"/>
          </a:xfrm>
          <a:prstGeom prst="rect">
            <a:avLst/>
          </a:prstGeom>
        </p:spPr>
        <p:txBody>
          <a:bodyPr wrap="square" lIns="0" tIns="0" rIns="0" bIns="0" rtlCol="0" anchor="t">
            <a:spAutoFit/>
          </a:bodyPr>
          <a:lstStyle/>
          <a:p>
            <a:pPr algn="ctr">
              <a:lnSpc>
                <a:spcPts val="9455"/>
              </a:lnSpc>
            </a:pPr>
            <a:r>
              <a:rPr lang="en-GB" sz="9269" dirty="0">
                <a:solidFill>
                  <a:srgbClr val="000000"/>
                </a:solidFill>
                <a:latin typeface="Platform"/>
              </a:rPr>
              <a:t>Out Of</a:t>
            </a:r>
            <a:r>
              <a:rPr lang="en-US" sz="9269" dirty="0">
                <a:solidFill>
                  <a:srgbClr val="000000"/>
                </a:solidFill>
                <a:latin typeface="Platform"/>
              </a:rPr>
              <a:t> The Box</a:t>
            </a:r>
          </a:p>
        </p:txBody>
      </p:sp>
      <p:grpSp>
        <p:nvGrpSpPr>
          <p:cNvPr id="6" name="Group 6"/>
          <p:cNvGrpSpPr/>
          <p:nvPr/>
        </p:nvGrpSpPr>
        <p:grpSpPr>
          <a:xfrm rot="-608548">
            <a:off x="-5358379" y="30302"/>
            <a:ext cx="6349279" cy="11472600"/>
            <a:chOff x="0" y="0"/>
            <a:chExt cx="1672238" cy="3021590"/>
          </a:xfrm>
        </p:grpSpPr>
        <p:sp>
          <p:nvSpPr>
            <p:cNvPr id="7" name="Freeform 7"/>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F26522"/>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2575357" y="5427638"/>
            <a:ext cx="13193114" cy="1354217"/>
          </a:xfrm>
          <a:prstGeom prst="rect">
            <a:avLst/>
          </a:prstGeom>
        </p:spPr>
        <p:txBody>
          <a:bodyPr lIns="0" tIns="0" rIns="0" bIns="0" rtlCol="0" anchor="t">
            <a:spAutoFit/>
          </a:bodyPr>
          <a:lstStyle/>
          <a:p>
            <a:pPr algn="ctr"/>
            <a:r>
              <a:rPr lang="en-US" sz="4400" b="0" i="0" dirty="0">
                <a:solidFill>
                  <a:srgbClr val="1B1B1E"/>
                </a:solidFill>
                <a:effectLst/>
                <a:latin typeface="aktiv-grotesk"/>
              </a:rPr>
              <a:t>This activity looks at what it is that puts men inside the box and how to get out of it.</a:t>
            </a:r>
            <a:endParaRPr lang="en-US" sz="4000" dirty="0">
              <a:solidFill>
                <a:srgbClr val="000000"/>
              </a:solidFill>
              <a:latin typeface="AktivGrotesk-Regular"/>
            </a:endParaRPr>
          </a:p>
        </p:txBody>
      </p:sp>
      <p:pic>
        <p:nvPicPr>
          <p:cNvPr id="10" name="Picture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5740557" y="8679270"/>
            <a:ext cx="2167194" cy="1158059"/>
          </a:xfrm>
          <a:prstGeom prst="rect">
            <a:avLst/>
          </a:prstGeom>
        </p:spPr>
      </p:pic>
    </p:spTree>
    <p:extLst>
      <p:ext uri="{BB962C8B-B14F-4D97-AF65-F5344CB8AC3E}">
        <p14:creationId xmlns:p14="http://schemas.microsoft.com/office/powerpoint/2010/main" val="21436428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What Is Loose Leaf Lined Paper - Notebook Paper Clipart Transparent PNG -  680x832 - Free Download on NicePNG">
            <a:extLst>
              <a:ext uri="{FF2B5EF4-FFF2-40B4-BE49-F238E27FC236}">
                <a16:creationId xmlns:a16="http://schemas.microsoft.com/office/drawing/2014/main" id="{636128A9-EE9C-4943-7B3E-2A2B1F7122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88745">
            <a:off x="4105058" y="3287539"/>
            <a:ext cx="6389230" cy="6864526"/>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2"/>
          <p:cNvGrpSpPr/>
          <p:nvPr/>
        </p:nvGrpSpPr>
        <p:grpSpPr>
          <a:xfrm rot="-608548">
            <a:off x="17325413" y="-893244"/>
            <a:ext cx="6349279" cy="11472600"/>
            <a:chOff x="0" y="0"/>
            <a:chExt cx="1672238" cy="3021590"/>
          </a:xfrm>
        </p:grpSpPr>
        <p:sp>
          <p:nvSpPr>
            <p:cNvPr id="3" name="Freeform 3"/>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000000"/>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rot="-24435">
            <a:off x="-1824637" y="322310"/>
            <a:ext cx="13182744" cy="1218282"/>
          </a:xfrm>
          <a:prstGeom prst="rect">
            <a:avLst/>
          </a:prstGeom>
        </p:spPr>
        <p:txBody>
          <a:bodyPr wrap="square" lIns="0" tIns="0" rIns="0" bIns="0" rtlCol="0" anchor="t">
            <a:spAutoFit/>
          </a:bodyPr>
          <a:lstStyle/>
          <a:p>
            <a:pPr algn="ctr">
              <a:lnSpc>
                <a:spcPts val="9455"/>
              </a:lnSpc>
            </a:pPr>
            <a:r>
              <a:rPr lang="en-GB" sz="9269" dirty="0">
                <a:solidFill>
                  <a:srgbClr val="000000"/>
                </a:solidFill>
                <a:latin typeface="Platform"/>
              </a:rPr>
              <a:t>Out Of</a:t>
            </a:r>
            <a:r>
              <a:rPr lang="en-US" sz="9269" dirty="0">
                <a:solidFill>
                  <a:srgbClr val="000000"/>
                </a:solidFill>
                <a:latin typeface="Platform"/>
              </a:rPr>
              <a:t> The Box</a:t>
            </a:r>
          </a:p>
        </p:txBody>
      </p:sp>
      <p:grpSp>
        <p:nvGrpSpPr>
          <p:cNvPr id="6" name="Group 6"/>
          <p:cNvGrpSpPr/>
          <p:nvPr/>
        </p:nvGrpSpPr>
        <p:grpSpPr>
          <a:xfrm rot="-608548">
            <a:off x="-5358379" y="30302"/>
            <a:ext cx="6349279" cy="11472600"/>
            <a:chOff x="0" y="0"/>
            <a:chExt cx="1672238" cy="3021590"/>
          </a:xfrm>
        </p:grpSpPr>
        <p:sp>
          <p:nvSpPr>
            <p:cNvPr id="7" name="Freeform 7"/>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F26522"/>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143000" y="1854997"/>
            <a:ext cx="15011400" cy="1354217"/>
          </a:xfrm>
          <a:prstGeom prst="rect">
            <a:avLst/>
          </a:prstGeom>
        </p:spPr>
        <p:txBody>
          <a:bodyPr wrap="square" lIns="0" tIns="0" rIns="0" bIns="0" rtlCol="0" anchor="t">
            <a:spAutoFit/>
          </a:bodyPr>
          <a:lstStyle/>
          <a:p>
            <a:pPr algn="ctr"/>
            <a:r>
              <a:rPr lang="en-US" sz="4400" b="0" i="0" dirty="0">
                <a:solidFill>
                  <a:srgbClr val="1B1B1E"/>
                </a:solidFill>
                <a:effectLst/>
                <a:latin typeface="aktiv-grotesk"/>
              </a:rPr>
              <a:t>Write down one thing that they think will help the person inside to break out of the 'man box' (without using any physical force). </a:t>
            </a:r>
            <a:endParaRPr lang="en-US" sz="4000" dirty="0">
              <a:solidFill>
                <a:srgbClr val="000000"/>
              </a:solidFill>
              <a:latin typeface="AktivGrotesk-Regular"/>
            </a:endParaRPr>
          </a:p>
        </p:txBody>
      </p:sp>
      <p:pic>
        <p:nvPicPr>
          <p:cNvPr id="10" name="Picture 10"/>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5740557" y="8679270"/>
            <a:ext cx="2167194" cy="1158059"/>
          </a:xfrm>
          <a:prstGeom prst="rect">
            <a:avLst/>
          </a:prstGeom>
        </p:spPr>
      </p:pic>
      <p:sp>
        <p:nvSpPr>
          <p:cNvPr id="13" name="TextBox 12">
            <a:extLst>
              <a:ext uri="{FF2B5EF4-FFF2-40B4-BE49-F238E27FC236}">
                <a16:creationId xmlns:a16="http://schemas.microsoft.com/office/drawing/2014/main" id="{9B502C55-05AE-3CC4-87EE-9D460B752823}"/>
              </a:ext>
            </a:extLst>
          </p:cNvPr>
          <p:cNvSpPr txBox="1"/>
          <p:nvPr/>
        </p:nvSpPr>
        <p:spPr>
          <a:xfrm rot="586187">
            <a:off x="5838824" y="4059766"/>
            <a:ext cx="2401491" cy="923330"/>
          </a:xfrm>
          <a:prstGeom prst="rect">
            <a:avLst/>
          </a:prstGeom>
          <a:noFill/>
        </p:spPr>
        <p:txBody>
          <a:bodyPr wrap="none" rtlCol="0">
            <a:spAutoFit/>
          </a:bodyPr>
          <a:lstStyle/>
          <a:p>
            <a:r>
              <a:rPr lang="en-GB" b="1" dirty="0"/>
              <a:t>Share his feelings </a:t>
            </a:r>
          </a:p>
          <a:p>
            <a:r>
              <a:rPr lang="en-GB" b="1" dirty="0"/>
              <a:t>Increase his confidence</a:t>
            </a:r>
          </a:p>
          <a:p>
            <a:r>
              <a:rPr lang="en-GB" b="1" dirty="0"/>
              <a:t>Be an individual </a:t>
            </a:r>
            <a:endParaRPr lang="en-US" b="1" dirty="0"/>
          </a:p>
        </p:txBody>
      </p:sp>
    </p:spTree>
    <p:extLst>
      <p:ext uri="{BB962C8B-B14F-4D97-AF65-F5344CB8AC3E}">
        <p14:creationId xmlns:p14="http://schemas.microsoft.com/office/powerpoint/2010/main" val="720111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608548">
            <a:off x="17325413" y="-893244"/>
            <a:ext cx="6349279" cy="11472600"/>
            <a:chOff x="0" y="0"/>
            <a:chExt cx="1672238" cy="3021590"/>
          </a:xfrm>
        </p:grpSpPr>
        <p:sp>
          <p:nvSpPr>
            <p:cNvPr id="3" name="Freeform 3"/>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000000"/>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rot="-24435">
            <a:off x="-2415344" y="322309"/>
            <a:ext cx="13182744" cy="1218282"/>
          </a:xfrm>
          <a:prstGeom prst="rect">
            <a:avLst/>
          </a:prstGeom>
        </p:spPr>
        <p:txBody>
          <a:bodyPr wrap="square" lIns="0" tIns="0" rIns="0" bIns="0" rtlCol="0" anchor="t">
            <a:spAutoFit/>
          </a:bodyPr>
          <a:lstStyle/>
          <a:p>
            <a:pPr algn="ctr">
              <a:lnSpc>
                <a:spcPts val="9455"/>
              </a:lnSpc>
            </a:pPr>
            <a:r>
              <a:rPr lang="en-GB" sz="9269" dirty="0">
                <a:solidFill>
                  <a:srgbClr val="000000"/>
                </a:solidFill>
                <a:latin typeface="Platform"/>
              </a:rPr>
              <a:t>Out Of</a:t>
            </a:r>
            <a:r>
              <a:rPr lang="en-US" sz="9269" dirty="0">
                <a:solidFill>
                  <a:srgbClr val="000000"/>
                </a:solidFill>
                <a:latin typeface="Platform"/>
              </a:rPr>
              <a:t> The Box</a:t>
            </a:r>
          </a:p>
        </p:txBody>
      </p:sp>
      <p:grpSp>
        <p:nvGrpSpPr>
          <p:cNvPr id="6" name="Group 6"/>
          <p:cNvGrpSpPr/>
          <p:nvPr/>
        </p:nvGrpSpPr>
        <p:grpSpPr>
          <a:xfrm rot="-608548">
            <a:off x="-5358379" y="30302"/>
            <a:ext cx="6349279" cy="11472600"/>
            <a:chOff x="0" y="0"/>
            <a:chExt cx="1672238" cy="3021590"/>
          </a:xfrm>
        </p:grpSpPr>
        <p:sp>
          <p:nvSpPr>
            <p:cNvPr id="7" name="Freeform 7"/>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F26522"/>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pic>
        <p:nvPicPr>
          <p:cNvPr id="10" name="Picture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5740557" y="8679270"/>
            <a:ext cx="2167194" cy="1158059"/>
          </a:xfrm>
          <a:prstGeom prst="rect">
            <a:avLst/>
          </a:prstGeom>
        </p:spPr>
      </p:pic>
      <p:pic>
        <p:nvPicPr>
          <p:cNvPr id="12" name="Picture 11" descr="A close-up of hands on a table&#10;&#10;Description automatically generated with low confidence">
            <a:extLst>
              <a:ext uri="{FF2B5EF4-FFF2-40B4-BE49-F238E27FC236}">
                <a16:creationId xmlns:a16="http://schemas.microsoft.com/office/drawing/2014/main" id="{8755337C-760E-639B-9598-56EE4C5B0F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0486" y="1967865"/>
            <a:ext cx="9525000" cy="6351270"/>
          </a:xfrm>
          <a:prstGeom prst="rect">
            <a:avLst/>
          </a:prstGeom>
        </p:spPr>
      </p:pic>
      <p:sp>
        <p:nvSpPr>
          <p:cNvPr id="13" name="TextBox 12">
            <a:extLst>
              <a:ext uri="{FF2B5EF4-FFF2-40B4-BE49-F238E27FC236}">
                <a16:creationId xmlns:a16="http://schemas.microsoft.com/office/drawing/2014/main" id="{CFA30050-FEB5-E8D4-6CFB-8F8F9443C24D}"/>
              </a:ext>
            </a:extLst>
          </p:cNvPr>
          <p:cNvSpPr txBox="1"/>
          <p:nvPr/>
        </p:nvSpPr>
        <p:spPr>
          <a:xfrm>
            <a:off x="2208446" y="8386882"/>
            <a:ext cx="13781337" cy="584775"/>
          </a:xfrm>
          <a:prstGeom prst="rect">
            <a:avLst/>
          </a:prstGeom>
          <a:noFill/>
        </p:spPr>
        <p:txBody>
          <a:bodyPr wrap="none" rtlCol="0">
            <a:spAutoFit/>
          </a:bodyPr>
          <a:lstStyle/>
          <a:p>
            <a:pPr algn="ctr"/>
            <a:r>
              <a:rPr lang="en-GB" sz="3200" dirty="0">
                <a:latin typeface="AktivGrotesk-Medium" panose="020B0604020202020204" charset="0"/>
              </a:rPr>
              <a:t>We all need to work together to help boys and men break out of the box</a:t>
            </a:r>
            <a:endParaRPr lang="en-US" sz="3200" dirty="0">
              <a:latin typeface="AktivGrotesk-Medium" panose="020B0604020202020204" charset="0"/>
            </a:endParaRPr>
          </a:p>
        </p:txBody>
      </p:sp>
    </p:spTree>
    <p:extLst>
      <p:ext uri="{BB962C8B-B14F-4D97-AF65-F5344CB8AC3E}">
        <p14:creationId xmlns:p14="http://schemas.microsoft.com/office/powerpoint/2010/main" val="3077051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608548">
            <a:off x="17325413" y="-893244"/>
            <a:ext cx="6349279" cy="11472600"/>
            <a:chOff x="0" y="0"/>
            <a:chExt cx="1672238" cy="3021590"/>
          </a:xfrm>
        </p:grpSpPr>
        <p:sp>
          <p:nvSpPr>
            <p:cNvPr id="3" name="Freeform 3"/>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000000"/>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608548">
            <a:off x="-5358379" y="30302"/>
            <a:ext cx="6349279" cy="11472600"/>
            <a:chOff x="0" y="0"/>
            <a:chExt cx="1672238" cy="3021590"/>
          </a:xfrm>
        </p:grpSpPr>
        <p:sp>
          <p:nvSpPr>
            <p:cNvPr id="6" name="Freeform 6"/>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F26522"/>
            </a:solidFill>
          </p:spPr>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pic>
        <p:nvPicPr>
          <p:cNvPr id="8" name="Picture 8"/>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8219319" y="4101197"/>
            <a:ext cx="6573117" cy="5723668"/>
          </a:xfrm>
          <a:prstGeom prst="rect">
            <a:avLst/>
          </a:prstGeom>
        </p:spPr>
      </p:pic>
      <p:pic>
        <p:nvPicPr>
          <p:cNvPr id="9" name="Picture 9"/>
          <p:cNvPicPr>
            <a:picLocks noChangeAspect="1"/>
          </p:cNvPicPr>
          <p:nvPr/>
        </p:nvPicPr>
        <p:blipFill>
          <a:blip r:embed="rId4"/>
          <a:srcRect/>
          <a:stretch>
            <a:fillRect/>
          </a:stretch>
        </p:blipFill>
        <p:spPr>
          <a:xfrm>
            <a:off x="1793433" y="5143500"/>
            <a:ext cx="6204899" cy="4413526"/>
          </a:xfrm>
          <a:prstGeom prst="rect">
            <a:avLst/>
          </a:prstGeom>
        </p:spPr>
      </p:pic>
      <p:sp>
        <p:nvSpPr>
          <p:cNvPr id="10" name="TextBox 10"/>
          <p:cNvSpPr txBox="1"/>
          <p:nvPr/>
        </p:nvSpPr>
        <p:spPr>
          <a:xfrm rot="-24435">
            <a:off x="1033233" y="342674"/>
            <a:ext cx="16449187" cy="1353001"/>
          </a:xfrm>
          <a:prstGeom prst="rect">
            <a:avLst/>
          </a:prstGeom>
        </p:spPr>
        <p:txBody>
          <a:bodyPr lIns="0" tIns="0" rIns="0" bIns="0" rtlCol="0" anchor="t">
            <a:spAutoFit/>
          </a:bodyPr>
          <a:lstStyle/>
          <a:p>
            <a:pPr>
              <a:lnSpc>
                <a:spcPts val="8945"/>
              </a:lnSpc>
            </a:pPr>
            <a:r>
              <a:rPr lang="en-US" sz="8769">
                <a:solidFill>
                  <a:srgbClr val="000000"/>
                </a:solidFill>
                <a:latin typeface="Platform"/>
              </a:rPr>
              <a:t>Choose your lesson toppings</a:t>
            </a:r>
          </a:p>
        </p:txBody>
      </p:sp>
      <p:sp>
        <p:nvSpPr>
          <p:cNvPr id="11" name="TextBox 11"/>
          <p:cNvSpPr txBox="1"/>
          <p:nvPr/>
        </p:nvSpPr>
        <p:spPr>
          <a:xfrm>
            <a:off x="1152060" y="1783079"/>
            <a:ext cx="15336181" cy="3360421"/>
          </a:xfrm>
          <a:prstGeom prst="rect">
            <a:avLst/>
          </a:prstGeom>
        </p:spPr>
        <p:txBody>
          <a:bodyPr lIns="0" tIns="0" rIns="0" bIns="0" rtlCol="0" anchor="t">
            <a:spAutoFit/>
          </a:bodyPr>
          <a:lstStyle/>
          <a:p>
            <a:pPr algn="just">
              <a:lnSpc>
                <a:spcPts val="4339"/>
              </a:lnSpc>
            </a:pPr>
            <a:r>
              <a:rPr lang="en-US" sz="3099" dirty="0">
                <a:solidFill>
                  <a:srgbClr val="000000"/>
                </a:solidFill>
                <a:latin typeface="Muli Extra Light"/>
              </a:rPr>
              <a:t>These slides have been created to help you structure your Peer Education sessions. Choose elements from the sections below (you don't need them all) to build your session around your activity. Delete the slides you don't need and save your </a:t>
            </a:r>
            <a:r>
              <a:rPr lang="en-US" sz="3099" dirty="0" err="1">
                <a:solidFill>
                  <a:srgbClr val="000000"/>
                </a:solidFill>
                <a:latin typeface="Muli Extra Light"/>
              </a:rPr>
              <a:t>powerpoint</a:t>
            </a:r>
            <a:r>
              <a:rPr lang="en-US" sz="3099" dirty="0">
                <a:solidFill>
                  <a:srgbClr val="000000"/>
                </a:solidFill>
                <a:latin typeface="Muli Extra Light"/>
              </a:rPr>
              <a:t>. Remember to check the notes section for any instructions. </a:t>
            </a:r>
          </a:p>
          <a:p>
            <a:pPr algn="ctr">
              <a:lnSpc>
                <a:spcPts val="3219"/>
              </a:lnSpc>
            </a:pPr>
            <a:endParaRPr lang="en-US" sz="3099" dirty="0">
              <a:solidFill>
                <a:srgbClr val="000000"/>
              </a:solidFill>
              <a:latin typeface="Muli Extra Light"/>
            </a:endParaRPr>
          </a:p>
          <a:p>
            <a:pPr>
              <a:lnSpc>
                <a:spcPts val="3219"/>
              </a:lnSpc>
            </a:pPr>
            <a:endParaRPr lang="en-US" sz="3099" dirty="0">
              <a:solidFill>
                <a:srgbClr val="000000"/>
              </a:solidFill>
              <a:latin typeface="Muli Extra Light"/>
            </a:endParaRPr>
          </a:p>
          <a:p>
            <a:pPr algn="ctr">
              <a:lnSpc>
                <a:spcPts val="3219"/>
              </a:lnSpc>
            </a:pPr>
            <a:endParaRPr lang="en-US" sz="3099" dirty="0">
              <a:solidFill>
                <a:srgbClr val="000000"/>
              </a:solidFill>
              <a:latin typeface="Muli Extra Light"/>
            </a:endParaRPr>
          </a:p>
        </p:txBody>
      </p:sp>
      <p:pic>
        <p:nvPicPr>
          <p:cNvPr id="12" name="Picture 12"/>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5081340" y="8570417"/>
            <a:ext cx="2167194" cy="1158059"/>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608548">
            <a:off x="17325413" y="-893244"/>
            <a:ext cx="6349279" cy="11472600"/>
            <a:chOff x="0" y="0"/>
            <a:chExt cx="1672238" cy="3021590"/>
          </a:xfrm>
        </p:grpSpPr>
        <p:sp>
          <p:nvSpPr>
            <p:cNvPr id="3" name="Freeform 3"/>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000000"/>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rot="-24435">
            <a:off x="1096918" y="3651617"/>
            <a:ext cx="16770075" cy="4134850"/>
          </a:xfrm>
          <a:prstGeom prst="rect">
            <a:avLst/>
          </a:prstGeom>
        </p:spPr>
        <p:txBody>
          <a:bodyPr wrap="square" lIns="0" tIns="0" rIns="0" bIns="0" rtlCol="0" anchor="t">
            <a:spAutoFit/>
          </a:bodyPr>
          <a:lstStyle/>
          <a:p>
            <a:pPr algn="ctr"/>
            <a:r>
              <a:rPr lang="en-US" sz="8000" b="1" i="0" dirty="0">
                <a:solidFill>
                  <a:srgbClr val="1B1B1E"/>
                </a:solidFill>
                <a:effectLst/>
                <a:latin typeface="Platform" panose="020B0604020202020204" charset="0"/>
                <a:cs typeface="Platform" panose="020B0604020202020204" charset="0"/>
              </a:rPr>
              <a:t>What do you want to be?</a:t>
            </a:r>
          </a:p>
          <a:p>
            <a:br>
              <a:rPr lang="en-US" sz="9600" dirty="0"/>
            </a:br>
            <a:endParaRPr lang="en-US" sz="9269" dirty="0">
              <a:solidFill>
                <a:srgbClr val="000000"/>
              </a:solidFill>
              <a:latin typeface="Platform"/>
            </a:endParaRPr>
          </a:p>
        </p:txBody>
      </p:sp>
      <p:grpSp>
        <p:nvGrpSpPr>
          <p:cNvPr id="6" name="Group 6"/>
          <p:cNvGrpSpPr/>
          <p:nvPr/>
        </p:nvGrpSpPr>
        <p:grpSpPr>
          <a:xfrm rot="-608548">
            <a:off x="-5358379" y="30302"/>
            <a:ext cx="6349279" cy="11472600"/>
            <a:chOff x="0" y="0"/>
            <a:chExt cx="1672238" cy="3021590"/>
          </a:xfrm>
        </p:grpSpPr>
        <p:sp>
          <p:nvSpPr>
            <p:cNvPr id="7" name="Freeform 7"/>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F26522"/>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2575756" y="4843056"/>
            <a:ext cx="13193114" cy="3647024"/>
          </a:xfrm>
          <a:prstGeom prst="rect">
            <a:avLst/>
          </a:prstGeom>
        </p:spPr>
        <p:txBody>
          <a:bodyPr lIns="0" tIns="0" rIns="0" bIns="0" rtlCol="0" anchor="t">
            <a:spAutoFit/>
          </a:bodyPr>
          <a:lstStyle/>
          <a:p>
            <a:r>
              <a:rPr lang="en-US" sz="4000" b="0" dirty="0">
                <a:effectLst/>
              </a:rPr>
              <a:t>Discover ways to stick to the path of being who we want to be.</a:t>
            </a:r>
            <a:br>
              <a:rPr lang="en-US" sz="4000" b="0" dirty="0">
                <a:effectLst/>
              </a:rPr>
            </a:br>
            <a:endParaRPr lang="en-US" sz="4000" b="0" dirty="0">
              <a:effectLst/>
            </a:endParaRPr>
          </a:p>
          <a:p>
            <a:br>
              <a:rPr lang="en-US" sz="4000" b="0" i="0" dirty="0">
                <a:solidFill>
                  <a:srgbClr val="1B1B1E"/>
                </a:solidFill>
                <a:effectLst/>
                <a:latin typeface="aktiv-grotesk"/>
              </a:rPr>
            </a:br>
            <a:br>
              <a:rPr lang="en-US" sz="4000" b="0" i="0" dirty="0">
                <a:solidFill>
                  <a:srgbClr val="1B1B1E"/>
                </a:solidFill>
                <a:effectLst/>
                <a:latin typeface="aktiv-grotesk"/>
              </a:rPr>
            </a:br>
            <a:br>
              <a:rPr lang="en-US" sz="4000" b="0" i="0" dirty="0">
                <a:solidFill>
                  <a:srgbClr val="1B1B1E"/>
                </a:solidFill>
                <a:effectLst/>
                <a:latin typeface="aktiv-grotesk"/>
              </a:rPr>
            </a:br>
            <a:endParaRPr lang="en-US" sz="3699" dirty="0">
              <a:solidFill>
                <a:srgbClr val="000000"/>
              </a:solidFill>
              <a:latin typeface="AktivGrotesk-Regular"/>
            </a:endParaRPr>
          </a:p>
        </p:txBody>
      </p:sp>
      <p:pic>
        <p:nvPicPr>
          <p:cNvPr id="10" name="Picture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5740557" y="8679270"/>
            <a:ext cx="2167194" cy="1158059"/>
          </a:xfrm>
          <a:prstGeom prst="rect">
            <a:avLst/>
          </a:prstGeom>
        </p:spPr>
      </p:pic>
    </p:spTree>
    <p:extLst>
      <p:ext uri="{BB962C8B-B14F-4D97-AF65-F5344CB8AC3E}">
        <p14:creationId xmlns:p14="http://schemas.microsoft.com/office/powerpoint/2010/main" val="28804330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608548">
            <a:off x="17325413" y="-893244"/>
            <a:ext cx="6349279" cy="11472600"/>
            <a:chOff x="0" y="0"/>
            <a:chExt cx="1672238" cy="3021590"/>
          </a:xfrm>
        </p:grpSpPr>
        <p:sp>
          <p:nvSpPr>
            <p:cNvPr id="3" name="Freeform 3"/>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000000"/>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608548">
            <a:off x="-5358379" y="30302"/>
            <a:ext cx="6349279" cy="11472600"/>
            <a:chOff x="0" y="0"/>
            <a:chExt cx="1672238" cy="3021590"/>
          </a:xfrm>
        </p:grpSpPr>
        <p:sp>
          <p:nvSpPr>
            <p:cNvPr id="6" name="Freeform 6"/>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F26522"/>
            </a:solidFill>
          </p:spPr>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rot="-24435">
            <a:off x="5284991" y="3513627"/>
            <a:ext cx="5702780" cy="1309181"/>
          </a:xfrm>
          <a:prstGeom prst="rect">
            <a:avLst/>
          </a:prstGeom>
        </p:spPr>
        <p:txBody>
          <a:bodyPr lIns="0" tIns="0" rIns="0" bIns="0" rtlCol="0" anchor="t">
            <a:spAutoFit/>
          </a:bodyPr>
          <a:lstStyle/>
          <a:p>
            <a:pPr>
              <a:lnSpc>
                <a:spcPts val="9964"/>
              </a:lnSpc>
            </a:pPr>
            <a:r>
              <a:rPr lang="en-US" sz="9769" dirty="0">
                <a:solidFill>
                  <a:srgbClr val="FFFFFF"/>
                </a:solidFill>
                <a:latin typeface="Finger Paint"/>
              </a:rPr>
              <a:t>Lisa's </a:t>
            </a:r>
          </a:p>
        </p:txBody>
      </p:sp>
      <p:pic>
        <p:nvPicPr>
          <p:cNvPr id="10" name="Picture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5737464" y="8679270"/>
            <a:ext cx="2167194" cy="1158059"/>
          </a:xfrm>
          <a:prstGeom prst="rect">
            <a:avLst/>
          </a:prstGeom>
        </p:spPr>
      </p:pic>
      <p:sp>
        <p:nvSpPr>
          <p:cNvPr id="13" name="TextBox 12">
            <a:extLst>
              <a:ext uri="{FF2B5EF4-FFF2-40B4-BE49-F238E27FC236}">
                <a16:creationId xmlns:a16="http://schemas.microsoft.com/office/drawing/2014/main" id="{171955B4-F0A1-6619-B960-38D991BBC37F}"/>
              </a:ext>
            </a:extLst>
          </p:cNvPr>
          <p:cNvSpPr txBox="1"/>
          <p:nvPr/>
        </p:nvSpPr>
        <p:spPr>
          <a:xfrm>
            <a:off x="1657663" y="7645841"/>
            <a:ext cx="14368036" cy="1200329"/>
          </a:xfrm>
          <a:prstGeom prst="rect">
            <a:avLst/>
          </a:prstGeom>
          <a:noFill/>
        </p:spPr>
        <p:txBody>
          <a:bodyPr wrap="square" rtlCol="0">
            <a:spAutoFit/>
          </a:bodyPr>
          <a:lstStyle/>
          <a:p>
            <a:pPr algn="l"/>
            <a:r>
              <a:rPr lang="en-GB" sz="4400" b="1" dirty="0">
                <a:latin typeface="Platform" panose="020B0604020202020204" charset="0"/>
                <a:cs typeface="Platform" panose="020B0604020202020204" charset="0"/>
              </a:rPr>
              <a:t>VIDEO: </a:t>
            </a:r>
            <a:r>
              <a:rPr lang="en-US" sz="4400" b="1" i="0" dirty="0">
                <a:solidFill>
                  <a:srgbClr val="0F0F0F"/>
                </a:solidFill>
                <a:effectLst/>
                <a:latin typeface="YouTube Sans"/>
              </a:rPr>
              <a:t>5 Minutes for the NEXT 50 Years of Your LIFE</a:t>
            </a:r>
          </a:p>
          <a:p>
            <a:endParaRPr lang="en-US" sz="2800" b="1" dirty="0">
              <a:latin typeface="AktivGrotesk-Medium" panose="020B0604020202020204" charset="0"/>
              <a:cs typeface="AktivGrotesk-Medium" panose="020B0604020202020204" charset="0"/>
            </a:endParaRPr>
          </a:p>
        </p:txBody>
      </p:sp>
      <p:pic>
        <p:nvPicPr>
          <p:cNvPr id="11" name="Picture 10">
            <a:hlinkClick r:id="rId4"/>
            <a:extLst>
              <a:ext uri="{FF2B5EF4-FFF2-40B4-BE49-F238E27FC236}">
                <a16:creationId xmlns:a16="http://schemas.microsoft.com/office/drawing/2014/main" id="{CC230A43-2982-D156-5145-9E976DDD5A05}"/>
              </a:ext>
            </a:extLst>
          </p:cNvPr>
          <p:cNvPicPr>
            <a:picLocks noChangeAspect="1"/>
          </p:cNvPicPr>
          <p:nvPr/>
        </p:nvPicPr>
        <p:blipFill>
          <a:blip r:embed="rId5"/>
          <a:stretch>
            <a:fillRect/>
          </a:stretch>
        </p:blipFill>
        <p:spPr>
          <a:xfrm>
            <a:off x="1657664" y="1028699"/>
            <a:ext cx="14582870" cy="6183721"/>
          </a:xfrm>
          <a:prstGeom prst="rect">
            <a:avLst/>
          </a:prstGeom>
        </p:spPr>
      </p:pic>
    </p:spTree>
    <p:extLst>
      <p:ext uri="{BB962C8B-B14F-4D97-AF65-F5344CB8AC3E}">
        <p14:creationId xmlns:p14="http://schemas.microsoft.com/office/powerpoint/2010/main" val="26276288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608548">
            <a:off x="17325413" y="-893244"/>
            <a:ext cx="6349279" cy="11472600"/>
            <a:chOff x="0" y="0"/>
            <a:chExt cx="1672238" cy="3021590"/>
          </a:xfrm>
        </p:grpSpPr>
        <p:sp>
          <p:nvSpPr>
            <p:cNvPr id="3" name="Freeform 3"/>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000000"/>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rot="-24435">
            <a:off x="663911" y="506814"/>
            <a:ext cx="16083116" cy="1107996"/>
          </a:xfrm>
          <a:prstGeom prst="rect">
            <a:avLst/>
          </a:prstGeom>
        </p:spPr>
        <p:txBody>
          <a:bodyPr wrap="square" lIns="0" tIns="0" rIns="0" bIns="0" rtlCol="0" anchor="t">
            <a:spAutoFit/>
          </a:bodyPr>
          <a:lstStyle/>
          <a:p>
            <a:r>
              <a:rPr lang="en-US" sz="7200" b="1" i="0" dirty="0">
                <a:solidFill>
                  <a:srgbClr val="1B1B1E"/>
                </a:solidFill>
                <a:effectLst/>
                <a:latin typeface="Platform" panose="020B0604020202020204" charset="0"/>
                <a:cs typeface="Platform" panose="020B0604020202020204" charset="0"/>
              </a:rPr>
              <a:t>What do you want to be?</a:t>
            </a:r>
          </a:p>
        </p:txBody>
      </p:sp>
      <p:grpSp>
        <p:nvGrpSpPr>
          <p:cNvPr id="6" name="Group 6"/>
          <p:cNvGrpSpPr/>
          <p:nvPr/>
        </p:nvGrpSpPr>
        <p:grpSpPr>
          <a:xfrm rot="-608548">
            <a:off x="-5358379" y="30302"/>
            <a:ext cx="6349279" cy="11472600"/>
            <a:chOff x="0" y="0"/>
            <a:chExt cx="1672238" cy="3021590"/>
          </a:xfrm>
        </p:grpSpPr>
        <p:sp>
          <p:nvSpPr>
            <p:cNvPr id="7" name="Freeform 7"/>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F26522"/>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pic>
        <p:nvPicPr>
          <p:cNvPr id="10" name="Picture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5667165" y="8679270"/>
            <a:ext cx="2167194" cy="1158059"/>
          </a:xfrm>
          <a:prstGeom prst="rect">
            <a:avLst/>
          </a:prstGeom>
        </p:spPr>
      </p:pic>
      <p:sp>
        <p:nvSpPr>
          <p:cNvPr id="9" name="TextBox 8">
            <a:extLst>
              <a:ext uri="{FF2B5EF4-FFF2-40B4-BE49-F238E27FC236}">
                <a16:creationId xmlns:a16="http://schemas.microsoft.com/office/drawing/2014/main" id="{F732F998-7FA2-1259-1B28-5B0BAA1E5AE5}"/>
              </a:ext>
            </a:extLst>
          </p:cNvPr>
          <p:cNvSpPr txBox="1"/>
          <p:nvPr/>
        </p:nvSpPr>
        <p:spPr>
          <a:xfrm>
            <a:off x="1441053" y="2162133"/>
            <a:ext cx="15729807" cy="3693319"/>
          </a:xfrm>
          <a:prstGeom prst="rect">
            <a:avLst/>
          </a:prstGeom>
          <a:noFill/>
        </p:spPr>
        <p:txBody>
          <a:bodyPr wrap="square" rtlCol="0">
            <a:spAutoFit/>
          </a:bodyPr>
          <a:lstStyle/>
          <a:p>
            <a:pPr algn="l">
              <a:buFont typeface="+mj-lt"/>
              <a:buAutoNum type="arabicPeriod"/>
            </a:pPr>
            <a:r>
              <a:rPr lang="en-US" sz="3600" b="0" i="0" dirty="0">
                <a:solidFill>
                  <a:srgbClr val="1B1B1E"/>
                </a:solidFill>
                <a:effectLst/>
                <a:latin typeface="aktiv-grotesk"/>
              </a:rPr>
              <a:t>What or who are you not?</a:t>
            </a:r>
          </a:p>
          <a:p>
            <a:pPr algn="l">
              <a:buFont typeface="+mj-lt"/>
              <a:buAutoNum type="arabicPeriod"/>
            </a:pPr>
            <a:r>
              <a:rPr lang="en-US" sz="3600" b="0" i="0" dirty="0">
                <a:solidFill>
                  <a:srgbClr val="1B1B1E"/>
                </a:solidFill>
                <a:effectLst/>
                <a:latin typeface="aktiv-grotesk"/>
              </a:rPr>
              <a:t>What is success to you?</a:t>
            </a:r>
          </a:p>
          <a:p>
            <a:pPr algn="l">
              <a:buFont typeface="+mj-lt"/>
              <a:buAutoNum type="arabicPeriod"/>
            </a:pPr>
            <a:r>
              <a:rPr lang="en-US" sz="3600" b="0" i="0" dirty="0">
                <a:solidFill>
                  <a:srgbClr val="1B1B1E"/>
                </a:solidFill>
                <a:effectLst/>
                <a:latin typeface="aktiv-grotesk"/>
              </a:rPr>
              <a:t>What or who eats at your soul?</a:t>
            </a:r>
          </a:p>
          <a:p>
            <a:pPr algn="l">
              <a:buFont typeface="+mj-lt"/>
              <a:buAutoNum type="arabicPeriod"/>
            </a:pPr>
            <a:r>
              <a:rPr lang="en-US" sz="3600" b="0" i="0" dirty="0">
                <a:solidFill>
                  <a:srgbClr val="1B1B1E"/>
                </a:solidFill>
                <a:effectLst/>
                <a:latin typeface="aktiv-grotesk"/>
              </a:rPr>
              <a:t>What can you quit, put down or do less or move on from?</a:t>
            </a:r>
          </a:p>
          <a:p>
            <a:pPr algn="l">
              <a:buFont typeface="+mj-lt"/>
              <a:buAutoNum type="arabicPeriod"/>
            </a:pPr>
            <a:r>
              <a:rPr lang="en-US" sz="3600" b="0" i="0" dirty="0">
                <a:solidFill>
                  <a:srgbClr val="1B1B1E"/>
                </a:solidFill>
                <a:effectLst/>
                <a:latin typeface="aktiv-grotesk"/>
              </a:rPr>
              <a:t>What can you thank yourself for?</a:t>
            </a:r>
          </a:p>
          <a:p>
            <a:pPr algn="l">
              <a:buFont typeface="+mj-lt"/>
              <a:buAutoNum type="arabicPeriod"/>
            </a:pPr>
            <a:r>
              <a:rPr lang="en-US" sz="3600" b="0" i="0" dirty="0">
                <a:solidFill>
                  <a:srgbClr val="1B1B1E"/>
                </a:solidFill>
                <a:effectLst/>
                <a:latin typeface="aktiv-grotesk"/>
              </a:rPr>
              <a:t>What gives you joy or honest pain?</a:t>
            </a:r>
          </a:p>
          <a:p>
            <a:endParaRPr lang="en-US" dirty="0"/>
          </a:p>
        </p:txBody>
      </p:sp>
      <p:grpSp>
        <p:nvGrpSpPr>
          <p:cNvPr id="23" name="Group 22">
            <a:extLst>
              <a:ext uri="{FF2B5EF4-FFF2-40B4-BE49-F238E27FC236}">
                <a16:creationId xmlns:a16="http://schemas.microsoft.com/office/drawing/2014/main" id="{F9145A95-A91B-4FEE-3575-7FD23D9EB78F}"/>
              </a:ext>
            </a:extLst>
          </p:cNvPr>
          <p:cNvGrpSpPr/>
          <p:nvPr/>
        </p:nvGrpSpPr>
        <p:grpSpPr>
          <a:xfrm>
            <a:off x="3048087" y="6345631"/>
            <a:ext cx="10786608" cy="2912668"/>
            <a:chOff x="2743200" y="5528742"/>
            <a:chExt cx="10786608" cy="2912668"/>
          </a:xfrm>
        </p:grpSpPr>
        <p:cxnSp>
          <p:nvCxnSpPr>
            <p:cNvPr id="13" name="Connector: Curved 12">
              <a:extLst>
                <a:ext uri="{FF2B5EF4-FFF2-40B4-BE49-F238E27FC236}">
                  <a16:creationId xmlns:a16="http://schemas.microsoft.com/office/drawing/2014/main" id="{22EBB792-5FBE-8ED8-D8B0-189D32630DA9}"/>
                </a:ext>
              </a:extLst>
            </p:cNvPr>
            <p:cNvCxnSpPr/>
            <p:nvPr/>
          </p:nvCxnSpPr>
          <p:spPr>
            <a:xfrm flipV="1">
              <a:off x="2743200" y="5528742"/>
              <a:ext cx="5962269" cy="2815158"/>
            </a:xfrm>
            <a:prstGeom prst="curvedConnector3">
              <a:avLst/>
            </a:prstGeom>
            <a:ln w="76200"/>
          </p:spPr>
          <p:style>
            <a:lnRef idx="1">
              <a:schemeClr val="dk1"/>
            </a:lnRef>
            <a:fillRef idx="0">
              <a:schemeClr val="dk1"/>
            </a:fillRef>
            <a:effectRef idx="0">
              <a:schemeClr val="dk1"/>
            </a:effectRef>
            <a:fontRef idx="minor">
              <a:schemeClr val="tx1"/>
            </a:fontRef>
          </p:style>
        </p:cxnSp>
        <p:cxnSp>
          <p:nvCxnSpPr>
            <p:cNvPr id="14" name="Connector: Curved 13">
              <a:extLst>
                <a:ext uri="{FF2B5EF4-FFF2-40B4-BE49-F238E27FC236}">
                  <a16:creationId xmlns:a16="http://schemas.microsoft.com/office/drawing/2014/main" id="{81B560EB-7857-BDDF-96DD-76464EF99F27}"/>
                </a:ext>
              </a:extLst>
            </p:cNvPr>
            <p:cNvCxnSpPr>
              <a:cxnSpLocks/>
            </p:cNvCxnSpPr>
            <p:nvPr/>
          </p:nvCxnSpPr>
          <p:spPr>
            <a:xfrm rot="10800000">
              <a:off x="8519277" y="5528742"/>
              <a:ext cx="5010531" cy="2912668"/>
            </a:xfrm>
            <a:prstGeom prst="curvedConnector3">
              <a:avLst/>
            </a:prstGeom>
            <a:ln w="76200"/>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9159857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5013424" y="8456062"/>
            <a:ext cx="2245876" cy="1198736"/>
          </a:xfrm>
          <a:prstGeom prst="rect">
            <a:avLst/>
          </a:prstGeom>
        </p:spPr>
      </p:pic>
      <p:grpSp>
        <p:nvGrpSpPr>
          <p:cNvPr id="3" name="Group 3"/>
          <p:cNvGrpSpPr/>
          <p:nvPr/>
        </p:nvGrpSpPr>
        <p:grpSpPr>
          <a:xfrm rot="-608548">
            <a:off x="17325413" y="-893244"/>
            <a:ext cx="6349279" cy="11472600"/>
            <a:chOff x="0" y="0"/>
            <a:chExt cx="1672238" cy="3021590"/>
          </a:xfrm>
        </p:grpSpPr>
        <p:sp>
          <p:nvSpPr>
            <p:cNvPr id="4" name="Freeform 4"/>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FFFFFF"/>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rot="-24435">
            <a:off x="2553610" y="3957013"/>
            <a:ext cx="13180780" cy="1743512"/>
          </a:xfrm>
          <a:prstGeom prst="rect">
            <a:avLst/>
          </a:prstGeom>
        </p:spPr>
        <p:txBody>
          <a:bodyPr lIns="0" tIns="0" rIns="0" bIns="0" rtlCol="0" anchor="t">
            <a:spAutoFit/>
          </a:bodyPr>
          <a:lstStyle/>
          <a:p>
            <a:pPr algn="ctr">
              <a:lnSpc>
                <a:spcPts val="11494"/>
              </a:lnSpc>
            </a:pPr>
            <a:r>
              <a:rPr lang="en-US" sz="11269">
                <a:solidFill>
                  <a:srgbClr val="FFFFFF"/>
                </a:solidFill>
                <a:latin typeface="Platform"/>
              </a:rPr>
              <a:t>Discussions</a:t>
            </a:r>
          </a:p>
        </p:txBody>
      </p:sp>
      <p:grpSp>
        <p:nvGrpSpPr>
          <p:cNvPr id="7" name="Group 7"/>
          <p:cNvGrpSpPr/>
          <p:nvPr/>
        </p:nvGrpSpPr>
        <p:grpSpPr>
          <a:xfrm rot="-608548">
            <a:off x="-5358379" y="30302"/>
            <a:ext cx="6349279" cy="11472600"/>
            <a:chOff x="0" y="0"/>
            <a:chExt cx="1672238" cy="3021590"/>
          </a:xfrm>
        </p:grpSpPr>
        <p:sp>
          <p:nvSpPr>
            <p:cNvPr id="8" name="Freeform 8"/>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F26522"/>
            </a:solidFill>
          </p:spPr>
        </p:sp>
        <p:sp>
          <p:nvSpPr>
            <p:cNvPr id="9" name="TextBox 9"/>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608548">
            <a:off x="17325413" y="-893244"/>
            <a:ext cx="6349279" cy="11472600"/>
            <a:chOff x="0" y="0"/>
            <a:chExt cx="1672238" cy="3021590"/>
          </a:xfrm>
        </p:grpSpPr>
        <p:sp>
          <p:nvSpPr>
            <p:cNvPr id="3" name="Freeform 3"/>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000000"/>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rot="-24435">
            <a:off x="3251257" y="3582805"/>
            <a:ext cx="11813797" cy="1218282"/>
          </a:xfrm>
          <a:prstGeom prst="rect">
            <a:avLst/>
          </a:prstGeom>
        </p:spPr>
        <p:txBody>
          <a:bodyPr wrap="square" lIns="0" tIns="0" rIns="0" bIns="0" rtlCol="0" anchor="t">
            <a:spAutoFit/>
          </a:bodyPr>
          <a:lstStyle/>
          <a:p>
            <a:pPr algn="ctr">
              <a:lnSpc>
                <a:spcPts val="9455"/>
              </a:lnSpc>
            </a:pPr>
            <a:r>
              <a:rPr lang="en-US" sz="9269" dirty="0">
                <a:solidFill>
                  <a:srgbClr val="000000"/>
                </a:solidFill>
                <a:latin typeface="Platform"/>
              </a:rPr>
              <a:t>Black and White Town </a:t>
            </a:r>
          </a:p>
        </p:txBody>
      </p:sp>
      <p:grpSp>
        <p:nvGrpSpPr>
          <p:cNvPr id="6" name="Group 6"/>
          <p:cNvGrpSpPr/>
          <p:nvPr/>
        </p:nvGrpSpPr>
        <p:grpSpPr>
          <a:xfrm rot="-608548">
            <a:off x="-5358379" y="30302"/>
            <a:ext cx="6349279" cy="11472600"/>
            <a:chOff x="0" y="0"/>
            <a:chExt cx="1672238" cy="3021590"/>
          </a:xfrm>
        </p:grpSpPr>
        <p:sp>
          <p:nvSpPr>
            <p:cNvPr id="7" name="Freeform 7"/>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F26522"/>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2547443" y="4976262"/>
            <a:ext cx="13193114" cy="3139193"/>
          </a:xfrm>
          <a:prstGeom prst="rect">
            <a:avLst/>
          </a:prstGeom>
        </p:spPr>
        <p:txBody>
          <a:bodyPr lIns="0" tIns="0" rIns="0" bIns="0" rtlCol="0" anchor="t">
            <a:spAutoFit/>
          </a:bodyPr>
          <a:lstStyle/>
          <a:p>
            <a:r>
              <a:rPr lang="en-US" sz="4400" b="0" dirty="0">
                <a:effectLst/>
              </a:rPr>
              <a:t>Using song lyrics and a video to discuss the role of gender and masculinity in violence.</a:t>
            </a:r>
            <a:br>
              <a:rPr lang="en-US" sz="4400" b="0" dirty="0">
                <a:effectLst/>
              </a:rPr>
            </a:br>
            <a:endParaRPr lang="en-US" sz="4400" b="0" dirty="0">
              <a:effectLst/>
            </a:endParaRPr>
          </a:p>
          <a:p>
            <a:br>
              <a:rPr lang="en-US" sz="4400" b="0" i="0" dirty="0">
                <a:solidFill>
                  <a:srgbClr val="1B1B1E"/>
                </a:solidFill>
                <a:effectLst/>
                <a:latin typeface="aktiv-grotesk"/>
              </a:rPr>
            </a:br>
            <a:endParaRPr lang="en-US" sz="2799" dirty="0">
              <a:solidFill>
                <a:srgbClr val="000000"/>
              </a:solidFill>
              <a:latin typeface="AktivGrotesk-Regular"/>
            </a:endParaRPr>
          </a:p>
        </p:txBody>
      </p:sp>
      <p:pic>
        <p:nvPicPr>
          <p:cNvPr id="10" name="Picture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5740557" y="8679270"/>
            <a:ext cx="2167194" cy="1158059"/>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608548">
            <a:off x="17325413" y="-893244"/>
            <a:ext cx="6349279" cy="11472600"/>
            <a:chOff x="0" y="0"/>
            <a:chExt cx="1672238" cy="3021590"/>
          </a:xfrm>
        </p:grpSpPr>
        <p:sp>
          <p:nvSpPr>
            <p:cNvPr id="3" name="Freeform 3"/>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000000"/>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608548">
            <a:off x="-5358379" y="30302"/>
            <a:ext cx="6349279" cy="11472600"/>
            <a:chOff x="0" y="0"/>
            <a:chExt cx="1672238" cy="3021590"/>
          </a:xfrm>
        </p:grpSpPr>
        <p:sp>
          <p:nvSpPr>
            <p:cNvPr id="6" name="Freeform 6"/>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F26522"/>
            </a:solidFill>
          </p:spPr>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rot="-24435">
            <a:off x="5284991" y="3513627"/>
            <a:ext cx="5702780" cy="1309181"/>
          </a:xfrm>
          <a:prstGeom prst="rect">
            <a:avLst/>
          </a:prstGeom>
        </p:spPr>
        <p:txBody>
          <a:bodyPr lIns="0" tIns="0" rIns="0" bIns="0" rtlCol="0" anchor="t">
            <a:spAutoFit/>
          </a:bodyPr>
          <a:lstStyle/>
          <a:p>
            <a:pPr>
              <a:lnSpc>
                <a:spcPts val="9964"/>
              </a:lnSpc>
            </a:pPr>
            <a:r>
              <a:rPr lang="en-US" sz="9769" dirty="0">
                <a:solidFill>
                  <a:srgbClr val="FFFFFF"/>
                </a:solidFill>
                <a:latin typeface="Finger Paint"/>
              </a:rPr>
              <a:t>Lisa's </a:t>
            </a:r>
          </a:p>
        </p:txBody>
      </p:sp>
      <p:pic>
        <p:nvPicPr>
          <p:cNvPr id="10" name="Picture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5737464" y="8679270"/>
            <a:ext cx="2167194" cy="1158059"/>
          </a:xfrm>
          <a:prstGeom prst="rect">
            <a:avLst/>
          </a:prstGeom>
        </p:spPr>
      </p:pic>
      <p:sp>
        <p:nvSpPr>
          <p:cNvPr id="13" name="TextBox 12">
            <a:extLst>
              <a:ext uri="{FF2B5EF4-FFF2-40B4-BE49-F238E27FC236}">
                <a16:creationId xmlns:a16="http://schemas.microsoft.com/office/drawing/2014/main" id="{171955B4-F0A1-6619-B960-38D991BBC37F}"/>
              </a:ext>
            </a:extLst>
          </p:cNvPr>
          <p:cNvSpPr txBox="1"/>
          <p:nvPr/>
        </p:nvSpPr>
        <p:spPr>
          <a:xfrm>
            <a:off x="1657663" y="7645841"/>
            <a:ext cx="14368036" cy="769441"/>
          </a:xfrm>
          <a:prstGeom prst="rect">
            <a:avLst/>
          </a:prstGeom>
          <a:noFill/>
        </p:spPr>
        <p:txBody>
          <a:bodyPr wrap="square" rtlCol="0">
            <a:spAutoFit/>
          </a:bodyPr>
          <a:lstStyle/>
          <a:p>
            <a:pPr algn="l"/>
            <a:r>
              <a:rPr lang="en-GB" sz="4400" b="1" dirty="0">
                <a:latin typeface="Platform" panose="020B0604020202020204" charset="0"/>
                <a:cs typeface="Platform" panose="020B0604020202020204" charset="0"/>
              </a:rPr>
              <a:t>VIDEO: </a:t>
            </a:r>
            <a:r>
              <a:rPr lang="en-US" sz="4400" b="1" dirty="0">
                <a:solidFill>
                  <a:srgbClr val="0F0F0F"/>
                </a:solidFill>
                <a:latin typeface="YouTube Sans"/>
                <a:cs typeface="Platform" panose="020B0604020202020204" charset="0"/>
              </a:rPr>
              <a:t>Doves – Black and White Town </a:t>
            </a:r>
            <a:endParaRPr lang="en-US" sz="2800" b="1" dirty="0">
              <a:latin typeface="AktivGrotesk-Medium" panose="020B0604020202020204" charset="0"/>
              <a:cs typeface="AktivGrotesk-Medium" panose="020B0604020202020204" charset="0"/>
            </a:endParaRPr>
          </a:p>
        </p:txBody>
      </p:sp>
      <p:pic>
        <p:nvPicPr>
          <p:cNvPr id="11" name="Picture 10">
            <a:hlinkClick r:id="rId4"/>
            <a:extLst>
              <a:ext uri="{FF2B5EF4-FFF2-40B4-BE49-F238E27FC236}">
                <a16:creationId xmlns:a16="http://schemas.microsoft.com/office/drawing/2014/main" id="{CC230A43-2982-D156-5145-9E976DDD5A05}"/>
              </a:ext>
            </a:extLst>
          </p:cNvPr>
          <p:cNvPicPr>
            <a:picLocks noChangeAspect="1"/>
          </p:cNvPicPr>
          <p:nvPr/>
        </p:nvPicPr>
        <p:blipFill>
          <a:blip r:embed="rId5"/>
          <a:stretch>
            <a:fillRect/>
          </a:stretch>
        </p:blipFill>
        <p:spPr>
          <a:xfrm>
            <a:off x="1657664" y="1028699"/>
            <a:ext cx="14582870" cy="6183721"/>
          </a:xfrm>
          <a:prstGeom prst="rect">
            <a:avLst/>
          </a:prstGeom>
        </p:spPr>
      </p:pic>
    </p:spTree>
    <p:extLst>
      <p:ext uri="{BB962C8B-B14F-4D97-AF65-F5344CB8AC3E}">
        <p14:creationId xmlns:p14="http://schemas.microsoft.com/office/powerpoint/2010/main" val="33081117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608548">
            <a:off x="17325413" y="-893244"/>
            <a:ext cx="6349279" cy="11472600"/>
            <a:chOff x="0" y="0"/>
            <a:chExt cx="1672238" cy="3021590"/>
          </a:xfrm>
        </p:grpSpPr>
        <p:sp>
          <p:nvSpPr>
            <p:cNvPr id="3" name="Freeform 3"/>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000000"/>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rot="-24435">
            <a:off x="2554048" y="4233915"/>
            <a:ext cx="13182744" cy="1218282"/>
          </a:xfrm>
          <a:prstGeom prst="rect">
            <a:avLst/>
          </a:prstGeom>
        </p:spPr>
        <p:txBody>
          <a:bodyPr wrap="square" lIns="0" tIns="0" rIns="0" bIns="0" rtlCol="0" anchor="t">
            <a:spAutoFit/>
          </a:bodyPr>
          <a:lstStyle/>
          <a:p>
            <a:pPr algn="ctr">
              <a:lnSpc>
                <a:spcPts val="9455"/>
              </a:lnSpc>
            </a:pPr>
            <a:r>
              <a:rPr lang="en-US" sz="9269" dirty="0">
                <a:solidFill>
                  <a:srgbClr val="000000"/>
                </a:solidFill>
                <a:latin typeface="Platform"/>
              </a:rPr>
              <a:t> The Man Box</a:t>
            </a:r>
          </a:p>
        </p:txBody>
      </p:sp>
      <p:grpSp>
        <p:nvGrpSpPr>
          <p:cNvPr id="6" name="Group 6"/>
          <p:cNvGrpSpPr/>
          <p:nvPr/>
        </p:nvGrpSpPr>
        <p:grpSpPr>
          <a:xfrm rot="-608548">
            <a:off x="-5358379" y="30302"/>
            <a:ext cx="6349279" cy="11472600"/>
            <a:chOff x="0" y="0"/>
            <a:chExt cx="1672238" cy="3021590"/>
          </a:xfrm>
        </p:grpSpPr>
        <p:sp>
          <p:nvSpPr>
            <p:cNvPr id="7" name="Freeform 7"/>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F26522"/>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2575357" y="5427638"/>
            <a:ext cx="13193114" cy="4001095"/>
          </a:xfrm>
          <a:prstGeom prst="rect">
            <a:avLst/>
          </a:prstGeom>
        </p:spPr>
        <p:txBody>
          <a:bodyPr lIns="0" tIns="0" rIns="0" bIns="0" rtlCol="0" anchor="t">
            <a:spAutoFit/>
          </a:bodyPr>
          <a:lstStyle/>
          <a:p>
            <a:pPr algn="ctr"/>
            <a:r>
              <a:rPr lang="en-US" sz="4400" b="0" dirty="0">
                <a:effectLst/>
              </a:rPr>
              <a:t>An opportunity to discuss the questions that were asked as part of the 'man box' research in the UK, US and Mexico. </a:t>
            </a:r>
            <a:br>
              <a:rPr lang="en-US" sz="4400" b="0" dirty="0">
                <a:effectLst/>
              </a:rPr>
            </a:br>
            <a:endParaRPr lang="en-US" sz="4400" b="0" dirty="0">
              <a:effectLst/>
            </a:endParaRPr>
          </a:p>
          <a:p>
            <a:br>
              <a:rPr lang="en-US" sz="4400" b="0" i="0" dirty="0">
                <a:solidFill>
                  <a:srgbClr val="1B1B1E"/>
                </a:solidFill>
                <a:effectLst/>
                <a:latin typeface="aktiv-grotesk"/>
              </a:rPr>
            </a:br>
            <a:endParaRPr lang="en-US" sz="4000" dirty="0">
              <a:solidFill>
                <a:srgbClr val="000000"/>
              </a:solidFill>
              <a:latin typeface="AktivGrotesk-Regular"/>
            </a:endParaRPr>
          </a:p>
        </p:txBody>
      </p:sp>
      <p:pic>
        <p:nvPicPr>
          <p:cNvPr id="10" name="Picture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5740557" y="8679270"/>
            <a:ext cx="2167194" cy="1158059"/>
          </a:xfrm>
          <a:prstGeom prst="rect">
            <a:avLst/>
          </a:prstGeom>
        </p:spPr>
      </p:pic>
    </p:spTree>
    <p:extLst>
      <p:ext uri="{BB962C8B-B14F-4D97-AF65-F5344CB8AC3E}">
        <p14:creationId xmlns:p14="http://schemas.microsoft.com/office/powerpoint/2010/main" val="11216785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608548">
            <a:off x="17325413" y="-893244"/>
            <a:ext cx="6349279" cy="11472600"/>
            <a:chOff x="0" y="0"/>
            <a:chExt cx="1672238" cy="3021590"/>
          </a:xfrm>
        </p:grpSpPr>
        <p:sp>
          <p:nvSpPr>
            <p:cNvPr id="3" name="Freeform 3"/>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000000"/>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rot="-24435">
            <a:off x="2579927" y="3803306"/>
            <a:ext cx="12573109" cy="1218282"/>
          </a:xfrm>
          <a:prstGeom prst="rect">
            <a:avLst/>
          </a:prstGeom>
        </p:spPr>
        <p:txBody>
          <a:bodyPr wrap="square" lIns="0" tIns="0" rIns="0" bIns="0" rtlCol="0" anchor="t">
            <a:spAutoFit/>
          </a:bodyPr>
          <a:lstStyle/>
          <a:p>
            <a:pPr algn="ctr">
              <a:lnSpc>
                <a:spcPts val="9455"/>
              </a:lnSpc>
            </a:pPr>
            <a:r>
              <a:rPr lang="en-GB" sz="9269" dirty="0">
                <a:solidFill>
                  <a:srgbClr val="000000"/>
                </a:solidFill>
                <a:latin typeface="Platform"/>
              </a:rPr>
              <a:t>Mixing Mark’s Emotions</a:t>
            </a:r>
            <a:endParaRPr lang="en-US" sz="9269" dirty="0">
              <a:solidFill>
                <a:srgbClr val="000000"/>
              </a:solidFill>
              <a:latin typeface="Platform"/>
            </a:endParaRPr>
          </a:p>
        </p:txBody>
      </p:sp>
      <p:grpSp>
        <p:nvGrpSpPr>
          <p:cNvPr id="6" name="Group 6"/>
          <p:cNvGrpSpPr/>
          <p:nvPr/>
        </p:nvGrpSpPr>
        <p:grpSpPr>
          <a:xfrm rot="-608548">
            <a:off x="-5358379" y="30302"/>
            <a:ext cx="6349279" cy="11472600"/>
            <a:chOff x="0" y="0"/>
            <a:chExt cx="1672238" cy="3021590"/>
          </a:xfrm>
        </p:grpSpPr>
        <p:sp>
          <p:nvSpPr>
            <p:cNvPr id="7" name="Freeform 7"/>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F26522"/>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2547443" y="4976262"/>
            <a:ext cx="13193114" cy="3816301"/>
          </a:xfrm>
          <a:prstGeom prst="rect">
            <a:avLst/>
          </a:prstGeom>
        </p:spPr>
        <p:txBody>
          <a:bodyPr lIns="0" tIns="0" rIns="0" bIns="0" rtlCol="0" anchor="t">
            <a:spAutoFit/>
          </a:bodyPr>
          <a:lstStyle/>
          <a:p>
            <a:pPr algn="ctr"/>
            <a:r>
              <a:rPr lang="en-US" sz="4400" b="0" dirty="0">
                <a:effectLst/>
              </a:rPr>
              <a:t>Using Mark's story, we reflect on Mark's emotions as a young man growing up in Scotland.</a:t>
            </a:r>
            <a:br>
              <a:rPr lang="en-US" sz="4400" b="0" dirty="0">
                <a:effectLst/>
              </a:rPr>
            </a:br>
            <a:endParaRPr lang="en-US" sz="4400" b="0" dirty="0">
              <a:effectLst/>
            </a:endParaRPr>
          </a:p>
          <a:p>
            <a:pPr algn="ctr"/>
            <a:br>
              <a:rPr lang="en-US" sz="4400" b="0" i="0" dirty="0">
                <a:solidFill>
                  <a:srgbClr val="1B1B1E"/>
                </a:solidFill>
                <a:effectLst/>
                <a:latin typeface="aktiv-grotesk"/>
              </a:rPr>
            </a:br>
            <a:br>
              <a:rPr lang="en-US" sz="4400" b="0" i="0" dirty="0">
                <a:solidFill>
                  <a:srgbClr val="1B1B1E"/>
                </a:solidFill>
                <a:effectLst/>
                <a:latin typeface="aktiv-grotesk"/>
              </a:rPr>
            </a:br>
            <a:endParaRPr lang="en-US" sz="2799" dirty="0">
              <a:solidFill>
                <a:srgbClr val="000000"/>
              </a:solidFill>
              <a:latin typeface="AktivGrotesk-Regular"/>
            </a:endParaRPr>
          </a:p>
        </p:txBody>
      </p:sp>
      <p:pic>
        <p:nvPicPr>
          <p:cNvPr id="10" name="Picture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5740557" y="8679270"/>
            <a:ext cx="2167194" cy="1158059"/>
          </a:xfrm>
          <a:prstGeom prst="rect">
            <a:avLst/>
          </a:prstGeom>
        </p:spPr>
      </p:pic>
    </p:spTree>
    <p:extLst>
      <p:ext uri="{BB962C8B-B14F-4D97-AF65-F5344CB8AC3E}">
        <p14:creationId xmlns:p14="http://schemas.microsoft.com/office/powerpoint/2010/main" val="20135515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608548">
            <a:off x="17325413" y="-893244"/>
            <a:ext cx="6349279" cy="11472600"/>
            <a:chOff x="0" y="0"/>
            <a:chExt cx="1672238" cy="3021590"/>
          </a:xfrm>
        </p:grpSpPr>
        <p:sp>
          <p:nvSpPr>
            <p:cNvPr id="3" name="Freeform 3"/>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000000"/>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608548">
            <a:off x="-5358379" y="30302"/>
            <a:ext cx="6349279" cy="11472600"/>
            <a:chOff x="0" y="0"/>
            <a:chExt cx="1672238" cy="3021590"/>
          </a:xfrm>
        </p:grpSpPr>
        <p:sp>
          <p:nvSpPr>
            <p:cNvPr id="6" name="Freeform 6"/>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F26522"/>
            </a:solidFill>
          </p:spPr>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pic>
        <p:nvPicPr>
          <p:cNvPr id="8" name="Picture 8">
            <a:hlinkClick r:id="rId3"/>
          </p:cNvPr>
          <p:cNvPicPr>
            <a:picLocks noChangeAspect="1"/>
          </p:cNvPicPr>
          <p:nvPr/>
        </p:nvPicPr>
        <p:blipFill>
          <a:blip r:embed="rId4"/>
          <a:srcRect/>
          <a:stretch>
            <a:fillRect/>
          </a:stretch>
        </p:blipFill>
        <p:spPr>
          <a:xfrm>
            <a:off x="3581363" y="1314811"/>
            <a:ext cx="11125273" cy="7943489"/>
          </a:xfrm>
          <a:prstGeom prst="rect">
            <a:avLst/>
          </a:prstGeom>
        </p:spPr>
      </p:pic>
      <p:sp>
        <p:nvSpPr>
          <p:cNvPr id="9" name="TextBox 9"/>
          <p:cNvSpPr txBox="1"/>
          <p:nvPr/>
        </p:nvSpPr>
        <p:spPr>
          <a:xfrm rot="-24435">
            <a:off x="5284991" y="3499413"/>
            <a:ext cx="5702780" cy="1337610"/>
          </a:xfrm>
          <a:prstGeom prst="rect">
            <a:avLst/>
          </a:prstGeom>
        </p:spPr>
        <p:txBody>
          <a:bodyPr lIns="0" tIns="0" rIns="0" bIns="0" rtlCol="0" anchor="t">
            <a:spAutoFit/>
          </a:bodyPr>
          <a:lstStyle/>
          <a:p>
            <a:pPr>
              <a:lnSpc>
                <a:spcPts val="9964"/>
              </a:lnSpc>
            </a:pPr>
            <a:r>
              <a:rPr lang="en-US" sz="9769" dirty="0">
                <a:solidFill>
                  <a:srgbClr val="FFFFFF"/>
                </a:solidFill>
                <a:latin typeface="Finger Paint"/>
              </a:rPr>
              <a:t>Mark's </a:t>
            </a:r>
          </a:p>
        </p:txBody>
      </p:sp>
      <p:pic>
        <p:nvPicPr>
          <p:cNvPr id="10" name="Picture 10"/>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5737464" y="8679270"/>
            <a:ext cx="2167194" cy="1158059"/>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5013424" y="8456062"/>
            <a:ext cx="2245876" cy="1198736"/>
          </a:xfrm>
          <a:prstGeom prst="rect">
            <a:avLst/>
          </a:prstGeom>
        </p:spPr>
      </p:pic>
      <p:grpSp>
        <p:nvGrpSpPr>
          <p:cNvPr id="3" name="Group 3"/>
          <p:cNvGrpSpPr/>
          <p:nvPr/>
        </p:nvGrpSpPr>
        <p:grpSpPr>
          <a:xfrm rot="-608548">
            <a:off x="17325413" y="-893244"/>
            <a:ext cx="6349279" cy="11472600"/>
            <a:chOff x="0" y="0"/>
            <a:chExt cx="1672238" cy="3021590"/>
          </a:xfrm>
        </p:grpSpPr>
        <p:sp>
          <p:nvSpPr>
            <p:cNvPr id="4" name="Freeform 4"/>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FFFFFF"/>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rot="-24435">
            <a:off x="2553610" y="3957013"/>
            <a:ext cx="13180780" cy="1743512"/>
          </a:xfrm>
          <a:prstGeom prst="rect">
            <a:avLst/>
          </a:prstGeom>
        </p:spPr>
        <p:txBody>
          <a:bodyPr lIns="0" tIns="0" rIns="0" bIns="0" rtlCol="0" anchor="t">
            <a:spAutoFit/>
          </a:bodyPr>
          <a:lstStyle/>
          <a:p>
            <a:pPr algn="ctr">
              <a:lnSpc>
                <a:spcPts val="11494"/>
              </a:lnSpc>
            </a:pPr>
            <a:r>
              <a:rPr lang="en-US" sz="11269">
                <a:solidFill>
                  <a:srgbClr val="FFFFFF"/>
                </a:solidFill>
                <a:latin typeface="Platform"/>
              </a:rPr>
              <a:t>Round Up</a:t>
            </a:r>
          </a:p>
        </p:txBody>
      </p:sp>
      <p:grpSp>
        <p:nvGrpSpPr>
          <p:cNvPr id="7" name="Group 7"/>
          <p:cNvGrpSpPr/>
          <p:nvPr/>
        </p:nvGrpSpPr>
        <p:grpSpPr>
          <a:xfrm rot="-608548">
            <a:off x="-5358379" y="30302"/>
            <a:ext cx="6349279" cy="11472600"/>
            <a:chOff x="0" y="0"/>
            <a:chExt cx="1672238" cy="3021590"/>
          </a:xfrm>
        </p:grpSpPr>
        <p:sp>
          <p:nvSpPr>
            <p:cNvPr id="8" name="Freeform 8"/>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F26522"/>
            </a:solidFill>
          </p:spPr>
        </p:sp>
        <p:sp>
          <p:nvSpPr>
            <p:cNvPr id="9" name="TextBox 9"/>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608548">
            <a:off x="17325413" y="-893244"/>
            <a:ext cx="6349279" cy="11472600"/>
            <a:chOff x="0" y="0"/>
            <a:chExt cx="1672238" cy="3021590"/>
          </a:xfrm>
        </p:grpSpPr>
        <p:sp>
          <p:nvSpPr>
            <p:cNvPr id="3" name="Freeform 3"/>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000000"/>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608548">
            <a:off x="-5358379" y="30302"/>
            <a:ext cx="6349279" cy="11472600"/>
            <a:chOff x="0" y="0"/>
            <a:chExt cx="1672238" cy="3021590"/>
          </a:xfrm>
        </p:grpSpPr>
        <p:sp>
          <p:nvSpPr>
            <p:cNvPr id="6" name="Freeform 6"/>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F26522"/>
            </a:solidFill>
          </p:spPr>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rot="-24435">
            <a:off x="1033233" y="342674"/>
            <a:ext cx="16449187" cy="1353001"/>
          </a:xfrm>
          <a:prstGeom prst="rect">
            <a:avLst/>
          </a:prstGeom>
        </p:spPr>
        <p:txBody>
          <a:bodyPr lIns="0" tIns="0" rIns="0" bIns="0" rtlCol="0" anchor="t">
            <a:spAutoFit/>
          </a:bodyPr>
          <a:lstStyle/>
          <a:p>
            <a:pPr>
              <a:lnSpc>
                <a:spcPts val="8945"/>
              </a:lnSpc>
            </a:pPr>
            <a:r>
              <a:rPr lang="en-US" sz="8769">
                <a:solidFill>
                  <a:srgbClr val="000000"/>
                </a:solidFill>
                <a:latin typeface="Platform"/>
              </a:rPr>
              <a:t>Topping Descriptions</a:t>
            </a:r>
          </a:p>
        </p:txBody>
      </p:sp>
      <p:sp>
        <p:nvSpPr>
          <p:cNvPr id="9" name="TextBox 9"/>
          <p:cNvSpPr txBox="1"/>
          <p:nvPr/>
        </p:nvSpPr>
        <p:spPr>
          <a:xfrm>
            <a:off x="1913413" y="1820315"/>
            <a:ext cx="14413449" cy="8072757"/>
          </a:xfrm>
          <a:prstGeom prst="rect">
            <a:avLst/>
          </a:prstGeom>
        </p:spPr>
        <p:txBody>
          <a:bodyPr lIns="0" tIns="0" rIns="0" bIns="0" rtlCol="0" anchor="t">
            <a:spAutoFit/>
          </a:bodyPr>
          <a:lstStyle/>
          <a:p>
            <a:pPr>
              <a:lnSpc>
                <a:spcPts val="6019"/>
              </a:lnSpc>
            </a:pPr>
            <a:r>
              <a:rPr lang="en-US" sz="4299" u="sng">
                <a:solidFill>
                  <a:srgbClr val="000000"/>
                </a:solidFill>
                <a:latin typeface="Muli Extra Light Bold"/>
              </a:rPr>
              <a:t>Check in/Check Out</a:t>
            </a:r>
            <a:r>
              <a:rPr lang="en-US" sz="4299">
                <a:solidFill>
                  <a:srgbClr val="000000"/>
                </a:solidFill>
                <a:latin typeface="Muli Extra Light Bold"/>
              </a:rPr>
              <a:t> - Allow for space and time for thoughts/feelings/learning to be shared.</a:t>
            </a:r>
          </a:p>
          <a:p>
            <a:pPr>
              <a:lnSpc>
                <a:spcPts val="2379"/>
              </a:lnSpc>
            </a:pPr>
            <a:endParaRPr lang="en-US" sz="4299">
              <a:solidFill>
                <a:srgbClr val="000000"/>
              </a:solidFill>
              <a:latin typeface="Muli Extra Light Bold"/>
            </a:endParaRPr>
          </a:p>
          <a:p>
            <a:pPr>
              <a:lnSpc>
                <a:spcPts val="6019"/>
              </a:lnSpc>
            </a:pPr>
            <a:r>
              <a:rPr lang="en-US" sz="4299" u="sng">
                <a:solidFill>
                  <a:srgbClr val="000000"/>
                </a:solidFill>
                <a:latin typeface="Muli Extra Light Bold"/>
              </a:rPr>
              <a:t>Starter/Warm Up</a:t>
            </a:r>
            <a:r>
              <a:rPr lang="en-US" sz="4299">
                <a:solidFill>
                  <a:srgbClr val="000000"/>
                </a:solidFill>
                <a:latin typeface="Muli Extra Light Bold"/>
              </a:rPr>
              <a:t> - A fun way to hook and conclude your lesson.</a:t>
            </a:r>
          </a:p>
          <a:p>
            <a:pPr>
              <a:lnSpc>
                <a:spcPts val="2520"/>
              </a:lnSpc>
            </a:pPr>
            <a:endParaRPr lang="en-US" sz="4299">
              <a:solidFill>
                <a:srgbClr val="000000"/>
              </a:solidFill>
              <a:latin typeface="Muli Extra Light Bold"/>
            </a:endParaRPr>
          </a:p>
          <a:p>
            <a:pPr>
              <a:lnSpc>
                <a:spcPts val="6019"/>
              </a:lnSpc>
            </a:pPr>
            <a:r>
              <a:rPr lang="en-US" sz="4299" u="sng">
                <a:solidFill>
                  <a:srgbClr val="000000"/>
                </a:solidFill>
                <a:latin typeface="Muli Extra Light Bold"/>
              </a:rPr>
              <a:t>Activity</a:t>
            </a:r>
            <a:r>
              <a:rPr lang="en-US" sz="4299">
                <a:solidFill>
                  <a:srgbClr val="000000"/>
                </a:solidFill>
                <a:latin typeface="Muli Extra Light Bold"/>
              </a:rPr>
              <a:t> - Where you introduce and explore your key points.</a:t>
            </a:r>
          </a:p>
          <a:p>
            <a:pPr>
              <a:lnSpc>
                <a:spcPts val="2520"/>
              </a:lnSpc>
            </a:pPr>
            <a:endParaRPr lang="en-US" sz="4299">
              <a:solidFill>
                <a:srgbClr val="000000"/>
              </a:solidFill>
              <a:latin typeface="Muli Extra Light Bold"/>
            </a:endParaRPr>
          </a:p>
          <a:p>
            <a:pPr>
              <a:lnSpc>
                <a:spcPts val="6019"/>
              </a:lnSpc>
            </a:pPr>
            <a:r>
              <a:rPr lang="en-US" sz="4299" u="sng">
                <a:solidFill>
                  <a:srgbClr val="000000"/>
                </a:solidFill>
                <a:latin typeface="Muli Extra Light Bold"/>
              </a:rPr>
              <a:t>Discussion </a:t>
            </a:r>
            <a:r>
              <a:rPr lang="en-US" sz="4299">
                <a:solidFill>
                  <a:srgbClr val="000000"/>
                </a:solidFill>
                <a:latin typeface="Muli Extra Light Bold"/>
              </a:rPr>
              <a:t>- Give your group time to talk about the topic, ideas and experiences.</a:t>
            </a:r>
          </a:p>
          <a:p>
            <a:pPr>
              <a:lnSpc>
                <a:spcPts val="2520"/>
              </a:lnSpc>
            </a:pPr>
            <a:endParaRPr lang="en-US" sz="4299">
              <a:solidFill>
                <a:srgbClr val="000000"/>
              </a:solidFill>
              <a:latin typeface="Muli Extra Light Bold"/>
            </a:endParaRPr>
          </a:p>
          <a:p>
            <a:pPr>
              <a:lnSpc>
                <a:spcPts val="6019"/>
              </a:lnSpc>
              <a:spcBef>
                <a:spcPct val="0"/>
              </a:spcBef>
            </a:pPr>
            <a:r>
              <a:rPr lang="en-US" sz="4299" u="sng">
                <a:solidFill>
                  <a:srgbClr val="000000"/>
                </a:solidFill>
                <a:latin typeface="Muli Extra Light Bold"/>
              </a:rPr>
              <a:t>Round Up</a:t>
            </a:r>
            <a:r>
              <a:rPr lang="en-US" sz="4299">
                <a:solidFill>
                  <a:srgbClr val="000000"/>
                </a:solidFill>
                <a:latin typeface="Muli Extra Light Bold"/>
              </a:rPr>
              <a:t> - Sum up the key points of your lesson.</a:t>
            </a:r>
          </a:p>
        </p:txBody>
      </p:sp>
      <p:pic>
        <p:nvPicPr>
          <p:cNvPr id="10" name="Picture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5620299" y="8735012"/>
            <a:ext cx="2167194" cy="1158059"/>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608548">
            <a:off x="17325413" y="-893244"/>
            <a:ext cx="6349279" cy="11472600"/>
            <a:chOff x="0" y="0"/>
            <a:chExt cx="1672238" cy="3021590"/>
          </a:xfrm>
        </p:grpSpPr>
        <p:sp>
          <p:nvSpPr>
            <p:cNvPr id="3" name="Freeform 3"/>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000000"/>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rot="-24435">
            <a:off x="5073956" y="3516494"/>
            <a:ext cx="8168402" cy="1461939"/>
          </a:xfrm>
          <a:prstGeom prst="rect">
            <a:avLst/>
          </a:prstGeom>
        </p:spPr>
        <p:txBody>
          <a:bodyPr lIns="0" tIns="0" rIns="0" bIns="0" rtlCol="0" anchor="t">
            <a:spAutoFit/>
          </a:bodyPr>
          <a:lstStyle/>
          <a:p>
            <a:pPr algn="ctr">
              <a:lnSpc>
                <a:spcPts val="11419"/>
              </a:lnSpc>
            </a:pPr>
            <a:r>
              <a:rPr lang="en-GB" sz="11195" dirty="0">
                <a:solidFill>
                  <a:srgbClr val="000000"/>
                </a:solidFill>
                <a:latin typeface="Platform"/>
              </a:rPr>
              <a:t>Kahoot</a:t>
            </a:r>
            <a:endParaRPr lang="en-US" sz="11195" dirty="0">
              <a:solidFill>
                <a:srgbClr val="000000"/>
              </a:solidFill>
              <a:latin typeface="Platform"/>
            </a:endParaRPr>
          </a:p>
        </p:txBody>
      </p:sp>
      <p:grpSp>
        <p:nvGrpSpPr>
          <p:cNvPr id="6" name="Group 6"/>
          <p:cNvGrpSpPr/>
          <p:nvPr/>
        </p:nvGrpSpPr>
        <p:grpSpPr>
          <a:xfrm rot="-608548">
            <a:off x="-5358379" y="30302"/>
            <a:ext cx="6349279" cy="11472600"/>
            <a:chOff x="0" y="0"/>
            <a:chExt cx="1672238" cy="3021590"/>
          </a:xfrm>
        </p:grpSpPr>
        <p:sp>
          <p:nvSpPr>
            <p:cNvPr id="7" name="Freeform 7"/>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F26522"/>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pic>
        <p:nvPicPr>
          <p:cNvPr id="9" name="Picture 9"/>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5737464" y="8679270"/>
            <a:ext cx="2167194" cy="1158059"/>
          </a:xfrm>
          <a:prstGeom prst="rect">
            <a:avLst/>
          </a:prstGeom>
        </p:spPr>
      </p:pic>
      <p:sp>
        <p:nvSpPr>
          <p:cNvPr id="10" name="TextBox 9">
            <a:extLst>
              <a:ext uri="{FF2B5EF4-FFF2-40B4-BE49-F238E27FC236}">
                <a16:creationId xmlns:a16="http://schemas.microsoft.com/office/drawing/2014/main" id="{78DA4504-AB2C-A8D0-E3B2-85DBD78DC1DD}"/>
              </a:ext>
            </a:extLst>
          </p:cNvPr>
          <p:cNvSpPr txBox="1"/>
          <p:nvPr/>
        </p:nvSpPr>
        <p:spPr>
          <a:xfrm>
            <a:off x="3886200" y="5143500"/>
            <a:ext cx="10896600" cy="1754326"/>
          </a:xfrm>
          <a:prstGeom prst="rect">
            <a:avLst/>
          </a:prstGeom>
          <a:noFill/>
        </p:spPr>
        <p:txBody>
          <a:bodyPr wrap="square" rtlCol="0">
            <a:spAutoFit/>
          </a:bodyPr>
          <a:lstStyle/>
          <a:p>
            <a:pPr algn="ctr"/>
            <a:r>
              <a:rPr lang="en-US" sz="4400" dirty="0">
                <a:effectLst/>
                <a:latin typeface="AktivGrotesk-Medium" panose="020B0604020202020204" charset="0"/>
                <a:cs typeface="AktivGrotesk-Medium" panose="020B0604020202020204" charset="0"/>
              </a:rPr>
              <a:t>Check what you know with a quiz</a:t>
            </a:r>
          </a:p>
          <a:p>
            <a:br>
              <a:rPr lang="en-US" sz="3200" dirty="0">
                <a:effectLst/>
              </a:rPr>
            </a:br>
            <a:endParaRPr lang="en-US" sz="3200" dirty="0">
              <a:latin typeface="AktivGrotesk-Medium" panose="020B0604020202020204" charset="0"/>
              <a:cs typeface="AktivGrotesk-Medium" panose="020B0604020202020204" charset="0"/>
            </a:endParaRPr>
          </a:p>
        </p:txBody>
      </p:sp>
      <p:pic>
        <p:nvPicPr>
          <p:cNvPr id="11" name="Google Shape;106;p20">
            <a:extLst>
              <a:ext uri="{FF2B5EF4-FFF2-40B4-BE49-F238E27FC236}">
                <a16:creationId xmlns:a16="http://schemas.microsoft.com/office/drawing/2014/main" id="{469B8116-A60F-2050-3B26-5A588B765B26}"/>
              </a:ext>
            </a:extLst>
          </p:cNvPr>
          <p:cNvPicPr preferRelativeResize="0"/>
          <p:nvPr/>
        </p:nvPicPr>
        <p:blipFill>
          <a:blip r:embed="rId4">
            <a:alphaModFix/>
          </a:blip>
          <a:stretch>
            <a:fillRect/>
          </a:stretch>
        </p:blipFill>
        <p:spPr>
          <a:xfrm>
            <a:off x="6705600" y="6134806"/>
            <a:ext cx="5297339" cy="3975610"/>
          </a:xfrm>
          <a:prstGeom prst="rect">
            <a:avLst/>
          </a:prstGeom>
          <a:noFill/>
          <a:ln>
            <a:noFill/>
          </a:ln>
        </p:spPr>
      </p:pic>
    </p:spTree>
    <p:extLst>
      <p:ext uri="{BB962C8B-B14F-4D97-AF65-F5344CB8AC3E}">
        <p14:creationId xmlns:p14="http://schemas.microsoft.com/office/powerpoint/2010/main" val="17866762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5013424" y="8456062"/>
            <a:ext cx="2245876" cy="1198736"/>
          </a:xfrm>
          <a:prstGeom prst="rect">
            <a:avLst/>
          </a:prstGeom>
        </p:spPr>
      </p:pic>
      <p:grpSp>
        <p:nvGrpSpPr>
          <p:cNvPr id="3" name="Group 3"/>
          <p:cNvGrpSpPr/>
          <p:nvPr/>
        </p:nvGrpSpPr>
        <p:grpSpPr>
          <a:xfrm rot="-608548">
            <a:off x="17325413" y="-893244"/>
            <a:ext cx="6349279" cy="11472600"/>
            <a:chOff x="0" y="0"/>
            <a:chExt cx="1672238" cy="3021590"/>
          </a:xfrm>
        </p:grpSpPr>
        <p:sp>
          <p:nvSpPr>
            <p:cNvPr id="4" name="Freeform 4"/>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FFFFFF"/>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rot="-24435">
            <a:off x="2553610" y="3957013"/>
            <a:ext cx="13180780" cy="1743512"/>
          </a:xfrm>
          <a:prstGeom prst="rect">
            <a:avLst/>
          </a:prstGeom>
        </p:spPr>
        <p:txBody>
          <a:bodyPr lIns="0" tIns="0" rIns="0" bIns="0" rtlCol="0" anchor="t">
            <a:spAutoFit/>
          </a:bodyPr>
          <a:lstStyle/>
          <a:p>
            <a:pPr algn="ctr">
              <a:lnSpc>
                <a:spcPts val="11494"/>
              </a:lnSpc>
            </a:pPr>
            <a:r>
              <a:rPr lang="en-US" sz="11269">
                <a:solidFill>
                  <a:srgbClr val="FFFFFF"/>
                </a:solidFill>
                <a:latin typeface="Platform"/>
              </a:rPr>
              <a:t>Check Out</a:t>
            </a:r>
          </a:p>
        </p:txBody>
      </p:sp>
      <p:grpSp>
        <p:nvGrpSpPr>
          <p:cNvPr id="7" name="Group 7"/>
          <p:cNvGrpSpPr/>
          <p:nvPr/>
        </p:nvGrpSpPr>
        <p:grpSpPr>
          <a:xfrm rot="-608548">
            <a:off x="-5358379" y="30302"/>
            <a:ext cx="6349279" cy="11472600"/>
            <a:chOff x="0" y="0"/>
            <a:chExt cx="1672238" cy="3021590"/>
          </a:xfrm>
        </p:grpSpPr>
        <p:sp>
          <p:nvSpPr>
            <p:cNvPr id="8" name="Freeform 8"/>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F26522"/>
            </a:solidFill>
          </p:spPr>
        </p:sp>
        <p:sp>
          <p:nvSpPr>
            <p:cNvPr id="9" name="TextBox 9"/>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608548">
            <a:off x="17325413" y="-893244"/>
            <a:ext cx="6349279" cy="11472600"/>
            <a:chOff x="0" y="0"/>
            <a:chExt cx="1672238" cy="3021590"/>
          </a:xfrm>
        </p:grpSpPr>
        <p:sp>
          <p:nvSpPr>
            <p:cNvPr id="3" name="Freeform 3"/>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000000"/>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rot="-24435">
            <a:off x="1034023" y="476711"/>
            <a:ext cx="7827015" cy="1544637"/>
          </a:xfrm>
          <a:prstGeom prst="rect">
            <a:avLst/>
          </a:prstGeom>
        </p:spPr>
        <p:txBody>
          <a:bodyPr lIns="0" tIns="0" rIns="0" bIns="0" rtlCol="0" anchor="t">
            <a:spAutoFit/>
          </a:bodyPr>
          <a:lstStyle/>
          <a:p>
            <a:pPr>
              <a:lnSpc>
                <a:spcPts val="10270"/>
              </a:lnSpc>
            </a:pPr>
            <a:r>
              <a:rPr lang="en-US" sz="10069">
                <a:solidFill>
                  <a:srgbClr val="000000"/>
                </a:solidFill>
                <a:latin typeface="Platform"/>
              </a:rPr>
              <a:t>Check out</a:t>
            </a:r>
          </a:p>
        </p:txBody>
      </p:sp>
      <p:grpSp>
        <p:nvGrpSpPr>
          <p:cNvPr id="6" name="Group 6"/>
          <p:cNvGrpSpPr/>
          <p:nvPr/>
        </p:nvGrpSpPr>
        <p:grpSpPr>
          <a:xfrm rot="-608548">
            <a:off x="-5358379" y="30302"/>
            <a:ext cx="6349279" cy="11472600"/>
            <a:chOff x="0" y="0"/>
            <a:chExt cx="1672238" cy="3021590"/>
          </a:xfrm>
        </p:grpSpPr>
        <p:sp>
          <p:nvSpPr>
            <p:cNvPr id="7" name="Freeform 7"/>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F26522"/>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951432" y="1972946"/>
            <a:ext cx="13061992" cy="10723385"/>
          </a:xfrm>
          <a:prstGeom prst="rect">
            <a:avLst/>
          </a:prstGeom>
        </p:spPr>
        <p:txBody>
          <a:bodyPr lIns="0" tIns="0" rIns="0" bIns="0" rtlCol="0" anchor="t">
            <a:spAutoFit/>
          </a:bodyPr>
          <a:lstStyle/>
          <a:p>
            <a:pPr algn="l">
              <a:lnSpc>
                <a:spcPts val="5872"/>
              </a:lnSpc>
            </a:pPr>
            <a:r>
              <a:rPr lang="en-US" sz="4194" u="sng">
                <a:solidFill>
                  <a:srgbClr val="000000"/>
                </a:solidFill>
                <a:latin typeface="Source Sans Pro"/>
              </a:rPr>
              <a:t>Example Questions</a:t>
            </a:r>
          </a:p>
          <a:p>
            <a:pPr algn="ctr">
              <a:lnSpc>
                <a:spcPts val="4262"/>
              </a:lnSpc>
            </a:pPr>
            <a:endParaRPr lang="en-US" sz="4194" u="sng">
              <a:solidFill>
                <a:srgbClr val="000000"/>
              </a:solidFill>
              <a:latin typeface="Source Sans Pro"/>
            </a:endParaRPr>
          </a:p>
          <a:p>
            <a:pPr algn="ctr">
              <a:lnSpc>
                <a:spcPts val="4402"/>
              </a:lnSpc>
            </a:pPr>
            <a:r>
              <a:rPr lang="en-US" sz="3144">
                <a:solidFill>
                  <a:srgbClr val="000000"/>
                </a:solidFill>
                <a:latin typeface="Source Sans Pro"/>
              </a:rPr>
              <a:t> What are two things you learned?</a:t>
            </a:r>
          </a:p>
          <a:p>
            <a:pPr algn="ctr">
              <a:lnSpc>
                <a:spcPts val="4402"/>
              </a:lnSpc>
            </a:pPr>
            <a:r>
              <a:rPr lang="en-US" sz="3144">
                <a:solidFill>
                  <a:srgbClr val="000000"/>
                </a:solidFill>
                <a:latin typeface="Source Sans Pro"/>
              </a:rPr>
              <a:t>What is the most interesting thing you’ve learned?</a:t>
            </a:r>
          </a:p>
          <a:p>
            <a:pPr algn="ctr">
              <a:lnSpc>
                <a:spcPts val="4402"/>
              </a:lnSpc>
            </a:pPr>
            <a:r>
              <a:rPr lang="en-US" sz="3144">
                <a:solidFill>
                  <a:srgbClr val="000000"/>
                </a:solidFill>
                <a:latin typeface="Source Sans Pro"/>
              </a:rPr>
              <a:t>Think of one thing you have learned in the session that you can apply to another part of your life. What is it, and how can you apply it?</a:t>
            </a:r>
          </a:p>
          <a:p>
            <a:pPr algn="ctr">
              <a:lnSpc>
                <a:spcPts val="4402"/>
              </a:lnSpc>
            </a:pPr>
            <a:r>
              <a:rPr lang="en-US" sz="3144">
                <a:solidFill>
                  <a:srgbClr val="000000"/>
                </a:solidFill>
                <a:latin typeface="Source Sans Pro"/>
              </a:rPr>
              <a:t>What was your favorite activity in the session? Why?</a:t>
            </a:r>
          </a:p>
          <a:p>
            <a:pPr algn="ctr">
              <a:lnSpc>
                <a:spcPts val="4402"/>
              </a:lnSpc>
            </a:pPr>
            <a:r>
              <a:rPr lang="en-US" sz="3144">
                <a:solidFill>
                  <a:srgbClr val="000000"/>
                </a:solidFill>
                <a:latin typeface="Source Sans Pro"/>
              </a:rPr>
              <a:t>What was your least favorite activity in session? Why?</a:t>
            </a:r>
          </a:p>
          <a:p>
            <a:pPr algn="ctr">
              <a:lnSpc>
                <a:spcPts val="4402"/>
              </a:lnSpc>
            </a:pPr>
            <a:r>
              <a:rPr lang="en-US" sz="3144">
                <a:solidFill>
                  <a:srgbClr val="000000"/>
                </a:solidFill>
                <a:latin typeface="Source Sans Pro"/>
              </a:rPr>
              <a:t>What would you tell your parents or guardians you did in this session?</a:t>
            </a:r>
          </a:p>
          <a:p>
            <a:pPr algn="ctr">
              <a:lnSpc>
                <a:spcPts val="4402"/>
              </a:lnSpc>
            </a:pPr>
            <a:r>
              <a:rPr lang="en-US" sz="3144">
                <a:solidFill>
                  <a:srgbClr val="000000"/>
                </a:solidFill>
                <a:latin typeface="Source Sans Pro"/>
              </a:rPr>
              <a:t>How does something you learned connect to what you already knew?</a:t>
            </a:r>
          </a:p>
          <a:p>
            <a:pPr algn="ctr">
              <a:lnSpc>
                <a:spcPts val="4402"/>
              </a:lnSpc>
            </a:pPr>
            <a:r>
              <a:rPr lang="en-US" sz="3144">
                <a:solidFill>
                  <a:srgbClr val="000000"/>
                </a:solidFill>
                <a:latin typeface="Source Sans Pro"/>
              </a:rPr>
              <a:t>How did it extend your thinking further?</a:t>
            </a:r>
          </a:p>
          <a:p>
            <a:pPr algn="ctr">
              <a:lnSpc>
                <a:spcPts val="4402"/>
              </a:lnSpc>
            </a:pPr>
            <a:r>
              <a:rPr lang="en-US" sz="3144">
                <a:solidFill>
                  <a:srgbClr val="000000"/>
                </a:solidFill>
                <a:latin typeface="Source Sans Pro"/>
              </a:rPr>
              <a:t>What questions do you still have?</a:t>
            </a:r>
          </a:p>
          <a:p>
            <a:pPr algn="ctr">
              <a:lnSpc>
                <a:spcPts val="5872"/>
              </a:lnSpc>
            </a:pPr>
            <a:endParaRPr lang="en-US" sz="3144">
              <a:solidFill>
                <a:srgbClr val="000000"/>
              </a:solidFill>
              <a:latin typeface="Source Sans Pro"/>
            </a:endParaRPr>
          </a:p>
          <a:p>
            <a:pPr algn="ctr">
              <a:lnSpc>
                <a:spcPts val="5872"/>
              </a:lnSpc>
            </a:pPr>
            <a:endParaRPr lang="en-US" sz="3144">
              <a:solidFill>
                <a:srgbClr val="000000"/>
              </a:solidFill>
              <a:latin typeface="Source Sans Pro"/>
            </a:endParaRPr>
          </a:p>
          <a:p>
            <a:pPr algn="ctr">
              <a:lnSpc>
                <a:spcPts val="5872"/>
              </a:lnSpc>
            </a:pPr>
            <a:endParaRPr lang="en-US" sz="3144">
              <a:solidFill>
                <a:srgbClr val="000000"/>
              </a:solidFill>
              <a:latin typeface="Source Sans Pro"/>
            </a:endParaRPr>
          </a:p>
          <a:p>
            <a:pPr algn="ctr">
              <a:lnSpc>
                <a:spcPts val="1882"/>
              </a:lnSpc>
            </a:pPr>
            <a:endParaRPr lang="en-US" sz="3144">
              <a:solidFill>
                <a:srgbClr val="000000"/>
              </a:solidFill>
              <a:latin typeface="Source Sans Pro"/>
            </a:endParaRPr>
          </a:p>
          <a:p>
            <a:pPr algn="ctr">
              <a:lnSpc>
                <a:spcPts val="5872"/>
              </a:lnSpc>
            </a:pPr>
            <a:endParaRPr lang="en-US" sz="3144">
              <a:solidFill>
                <a:srgbClr val="000000"/>
              </a:solidFill>
              <a:latin typeface="Source Sans Pro"/>
            </a:endParaRPr>
          </a:p>
          <a:p>
            <a:pPr algn="ctr">
              <a:lnSpc>
                <a:spcPts val="5872"/>
              </a:lnSpc>
            </a:pPr>
            <a:endParaRPr lang="en-US" sz="3144">
              <a:solidFill>
                <a:srgbClr val="000000"/>
              </a:solidFill>
              <a:latin typeface="Source Sans Pro"/>
            </a:endParaRPr>
          </a:p>
        </p:txBody>
      </p:sp>
      <p:pic>
        <p:nvPicPr>
          <p:cNvPr id="10" name="Picture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5643732" y="8679270"/>
            <a:ext cx="2167194" cy="115805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608548">
            <a:off x="-385371" y="-901571"/>
            <a:ext cx="10864756" cy="12446918"/>
            <a:chOff x="0" y="0"/>
            <a:chExt cx="2861500" cy="3278201"/>
          </a:xfrm>
        </p:grpSpPr>
        <p:sp>
          <p:nvSpPr>
            <p:cNvPr id="3" name="Freeform 3"/>
            <p:cNvSpPr/>
            <p:nvPr/>
          </p:nvSpPr>
          <p:spPr>
            <a:xfrm>
              <a:off x="0" y="0"/>
              <a:ext cx="2861500" cy="3278201"/>
            </a:xfrm>
            <a:custGeom>
              <a:avLst/>
              <a:gdLst/>
              <a:ahLst/>
              <a:cxnLst/>
              <a:rect l="l" t="t" r="r" b="b"/>
              <a:pathLst>
                <a:path w="2861500" h="3278201">
                  <a:moveTo>
                    <a:pt x="0" y="0"/>
                  </a:moveTo>
                  <a:lnTo>
                    <a:pt x="2861500" y="0"/>
                  </a:lnTo>
                  <a:lnTo>
                    <a:pt x="2861500" y="3278201"/>
                  </a:lnTo>
                  <a:lnTo>
                    <a:pt x="0" y="3278201"/>
                  </a:lnTo>
                  <a:close/>
                </a:path>
              </a:pathLst>
            </a:custGeom>
            <a:solidFill>
              <a:srgbClr val="000000"/>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608548">
            <a:off x="17325413" y="-893244"/>
            <a:ext cx="6349279" cy="11472600"/>
            <a:chOff x="0" y="0"/>
            <a:chExt cx="1672238" cy="3021590"/>
          </a:xfrm>
        </p:grpSpPr>
        <p:sp>
          <p:nvSpPr>
            <p:cNvPr id="6" name="Freeform 6"/>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000000"/>
            </a:solidFill>
          </p:spPr>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rot="-604671">
            <a:off x="881429" y="1353473"/>
            <a:ext cx="7624062" cy="1239305"/>
          </a:xfrm>
          <a:prstGeom prst="rect">
            <a:avLst/>
          </a:prstGeom>
        </p:spPr>
        <p:txBody>
          <a:bodyPr lIns="0" tIns="0" rIns="0" bIns="0" rtlCol="0" anchor="t">
            <a:spAutoFit/>
          </a:bodyPr>
          <a:lstStyle/>
          <a:p>
            <a:pPr>
              <a:lnSpc>
                <a:spcPts val="8122"/>
              </a:lnSpc>
            </a:pPr>
            <a:r>
              <a:rPr lang="en-US" sz="7962">
                <a:solidFill>
                  <a:srgbClr val="FFFFFF"/>
                </a:solidFill>
                <a:latin typeface="Platform"/>
              </a:rPr>
              <a:t>Resourse Content</a:t>
            </a:r>
          </a:p>
        </p:txBody>
      </p:sp>
      <p:sp>
        <p:nvSpPr>
          <p:cNvPr id="9" name="TextBox 9"/>
          <p:cNvSpPr txBox="1"/>
          <p:nvPr/>
        </p:nvSpPr>
        <p:spPr>
          <a:xfrm rot="-604671">
            <a:off x="1959872" y="3581663"/>
            <a:ext cx="7465258" cy="3714062"/>
          </a:xfrm>
          <a:prstGeom prst="rect">
            <a:avLst/>
          </a:prstGeom>
        </p:spPr>
        <p:txBody>
          <a:bodyPr lIns="0" tIns="0" rIns="0" bIns="0" rtlCol="0" anchor="t">
            <a:spAutoFit/>
          </a:bodyPr>
          <a:lstStyle/>
          <a:p>
            <a:pPr marL="918139" lvl="1" indent="-459070">
              <a:lnSpc>
                <a:spcPts val="5783"/>
              </a:lnSpc>
              <a:buFont typeface="Arial"/>
              <a:buChar char="•"/>
            </a:pPr>
            <a:r>
              <a:rPr lang="en-US" sz="4252">
                <a:solidFill>
                  <a:srgbClr val="FFFFFF"/>
                </a:solidFill>
                <a:latin typeface="AktivGrotesk-Regular"/>
              </a:rPr>
              <a:t>Check in </a:t>
            </a:r>
          </a:p>
          <a:p>
            <a:pPr marL="918139" lvl="1" indent="-459070">
              <a:lnSpc>
                <a:spcPts val="5783"/>
              </a:lnSpc>
              <a:buFont typeface="Arial"/>
              <a:buChar char="•"/>
            </a:pPr>
            <a:r>
              <a:rPr lang="en-US" sz="4252">
                <a:solidFill>
                  <a:srgbClr val="FFFFFF"/>
                </a:solidFill>
                <a:latin typeface="AktivGrotesk-Regular"/>
              </a:rPr>
              <a:t>Warm ups</a:t>
            </a:r>
          </a:p>
          <a:p>
            <a:pPr marL="918139" lvl="1" indent="-459070">
              <a:lnSpc>
                <a:spcPts val="5783"/>
              </a:lnSpc>
              <a:buFont typeface="Arial"/>
              <a:buChar char="•"/>
            </a:pPr>
            <a:r>
              <a:rPr lang="en-US" sz="4252">
                <a:solidFill>
                  <a:srgbClr val="FFFFFF"/>
                </a:solidFill>
                <a:latin typeface="AktivGrotesk-Regular"/>
              </a:rPr>
              <a:t>Activities </a:t>
            </a:r>
          </a:p>
          <a:p>
            <a:pPr marL="918139" lvl="1" indent="-459070">
              <a:lnSpc>
                <a:spcPts val="5783"/>
              </a:lnSpc>
              <a:buFont typeface="Arial"/>
              <a:buChar char="•"/>
            </a:pPr>
            <a:r>
              <a:rPr lang="en-US" sz="4252">
                <a:solidFill>
                  <a:srgbClr val="FFFFFF"/>
                </a:solidFill>
                <a:latin typeface="AktivGrotesk-Regular"/>
              </a:rPr>
              <a:t>Discussions</a:t>
            </a:r>
          </a:p>
          <a:p>
            <a:pPr marL="918139" lvl="1" indent="-459070">
              <a:lnSpc>
                <a:spcPts val="5783"/>
              </a:lnSpc>
              <a:buFont typeface="Arial"/>
              <a:buChar char="•"/>
            </a:pPr>
            <a:r>
              <a:rPr lang="en-US" sz="4252">
                <a:solidFill>
                  <a:srgbClr val="FFFFFF"/>
                </a:solidFill>
                <a:latin typeface="AktivGrotesk-Regular"/>
              </a:rPr>
              <a:t>Round up activities</a:t>
            </a:r>
          </a:p>
        </p:txBody>
      </p:sp>
      <p:grpSp>
        <p:nvGrpSpPr>
          <p:cNvPr id="10" name="Group 10"/>
          <p:cNvGrpSpPr/>
          <p:nvPr/>
        </p:nvGrpSpPr>
        <p:grpSpPr>
          <a:xfrm rot="-608548">
            <a:off x="-5358379" y="30302"/>
            <a:ext cx="6349279" cy="11472600"/>
            <a:chOff x="0" y="0"/>
            <a:chExt cx="1672238" cy="3021590"/>
          </a:xfrm>
        </p:grpSpPr>
        <p:sp>
          <p:nvSpPr>
            <p:cNvPr id="11" name="Freeform 11"/>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F26522"/>
            </a:solidFill>
          </p:spPr>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pic>
        <p:nvPicPr>
          <p:cNvPr id="13" name="Picture 13"/>
          <p:cNvPicPr>
            <a:picLocks noChangeAspect="1"/>
          </p:cNvPicPr>
          <p:nvPr/>
        </p:nvPicPr>
        <p:blipFill>
          <a:blip r:embed="rId2"/>
          <a:srcRect/>
          <a:stretch>
            <a:fillRect/>
          </a:stretch>
        </p:blipFill>
        <p:spPr>
          <a:xfrm rot="7452225">
            <a:off x="8577826" y="1352818"/>
            <a:ext cx="1132347" cy="2655504"/>
          </a:xfrm>
          <a:prstGeom prst="rect">
            <a:avLst/>
          </a:prstGeom>
        </p:spPr>
      </p:pic>
      <p:pic>
        <p:nvPicPr>
          <p:cNvPr id="14" name="Picture 1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5083139" y="8573390"/>
            <a:ext cx="2563483" cy="136982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5013424" y="8456062"/>
            <a:ext cx="2245876" cy="1198736"/>
          </a:xfrm>
          <a:prstGeom prst="rect">
            <a:avLst/>
          </a:prstGeom>
        </p:spPr>
      </p:pic>
      <p:grpSp>
        <p:nvGrpSpPr>
          <p:cNvPr id="3" name="Group 3"/>
          <p:cNvGrpSpPr/>
          <p:nvPr/>
        </p:nvGrpSpPr>
        <p:grpSpPr>
          <a:xfrm rot="-608548">
            <a:off x="17325413" y="-893244"/>
            <a:ext cx="6349279" cy="11472600"/>
            <a:chOff x="0" y="0"/>
            <a:chExt cx="1672238" cy="3021590"/>
          </a:xfrm>
        </p:grpSpPr>
        <p:sp>
          <p:nvSpPr>
            <p:cNvPr id="4" name="Freeform 4"/>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FFFFFF"/>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rot="-24435">
            <a:off x="2553610" y="3957013"/>
            <a:ext cx="13180780" cy="1743512"/>
          </a:xfrm>
          <a:prstGeom prst="rect">
            <a:avLst/>
          </a:prstGeom>
        </p:spPr>
        <p:txBody>
          <a:bodyPr lIns="0" tIns="0" rIns="0" bIns="0" rtlCol="0" anchor="t">
            <a:spAutoFit/>
          </a:bodyPr>
          <a:lstStyle/>
          <a:p>
            <a:pPr algn="ctr">
              <a:lnSpc>
                <a:spcPts val="11494"/>
              </a:lnSpc>
            </a:pPr>
            <a:r>
              <a:rPr lang="en-US" sz="11269" dirty="0">
                <a:solidFill>
                  <a:srgbClr val="FFFFFF"/>
                </a:solidFill>
                <a:latin typeface="Platform"/>
              </a:rPr>
              <a:t>Check in</a:t>
            </a:r>
          </a:p>
        </p:txBody>
      </p:sp>
      <p:grpSp>
        <p:nvGrpSpPr>
          <p:cNvPr id="7" name="Group 7"/>
          <p:cNvGrpSpPr/>
          <p:nvPr/>
        </p:nvGrpSpPr>
        <p:grpSpPr>
          <a:xfrm rot="-608548">
            <a:off x="-5358379" y="30302"/>
            <a:ext cx="6349279" cy="11472600"/>
            <a:chOff x="0" y="0"/>
            <a:chExt cx="1672238" cy="3021590"/>
          </a:xfrm>
        </p:grpSpPr>
        <p:sp>
          <p:nvSpPr>
            <p:cNvPr id="8" name="Freeform 8"/>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F26522"/>
            </a:solidFill>
          </p:spPr>
        </p:sp>
        <p:sp>
          <p:nvSpPr>
            <p:cNvPr id="9" name="TextBox 9"/>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608548">
            <a:off x="17325413" y="-893244"/>
            <a:ext cx="6349279" cy="11472600"/>
            <a:chOff x="0" y="0"/>
            <a:chExt cx="1672238" cy="3021590"/>
          </a:xfrm>
        </p:grpSpPr>
        <p:sp>
          <p:nvSpPr>
            <p:cNvPr id="3" name="Freeform 3"/>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000000"/>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rot="-24435">
            <a:off x="1034023" y="476711"/>
            <a:ext cx="7827015" cy="1544637"/>
          </a:xfrm>
          <a:prstGeom prst="rect">
            <a:avLst/>
          </a:prstGeom>
        </p:spPr>
        <p:txBody>
          <a:bodyPr lIns="0" tIns="0" rIns="0" bIns="0" rtlCol="0" anchor="t">
            <a:spAutoFit/>
          </a:bodyPr>
          <a:lstStyle/>
          <a:p>
            <a:pPr>
              <a:lnSpc>
                <a:spcPts val="10270"/>
              </a:lnSpc>
            </a:pPr>
            <a:r>
              <a:rPr lang="en-US" sz="10069">
                <a:solidFill>
                  <a:srgbClr val="000000"/>
                </a:solidFill>
                <a:latin typeface="Platform"/>
              </a:rPr>
              <a:t>Check in </a:t>
            </a:r>
          </a:p>
        </p:txBody>
      </p:sp>
      <p:grpSp>
        <p:nvGrpSpPr>
          <p:cNvPr id="6" name="Group 6"/>
          <p:cNvGrpSpPr/>
          <p:nvPr/>
        </p:nvGrpSpPr>
        <p:grpSpPr>
          <a:xfrm rot="-608548">
            <a:off x="-5358379" y="30302"/>
            <a:ext cx="6349279" cy="11472600"/>
            <a:chOff x="0" y="0"/>
            <a:chExt cx="1672238" cy="3021590"/>
          </a:xfrm>
        </p:grpSpPr>
        <p:sp>
          <p:nvSpPr>
            <p:cNvPr id="7" name="Freeform 7"/>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F26522"/>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951432" y="1963421"/>
            <a:ext cx="14184930" cy="9094976"/>
          </a:xfrm>
          <a:prstGeom prst="rect">
            <a:avLst/>
          </a:prstGeom>
        </p:spPr>
        <p:txBody>
          <a:bodyPr lIns="0" tIns="0" rIns="0" bIns="0" rtlCol="0" anchor="t">
            <a:spAutoFit/>
          </a:bodyPr>
          <a:lstStyle/>
          <a:p>
            <a:pPr>
              <a:lnSpc>
                <a:spcPts val="6377"/>
              </a:lnSpc>
            </a:pPr>
            <a:r>
              <a:rPr lang="en-US" sz="4555" u="sng">
                <a:solidFill>
                  <a:srgbClr val="000000"/>
                </a:solidFill>
                <a:latin typeface="Source Sans Pro"/>
              </a:rPr>
              <a:t>Example Questions</a:t>
            </a:r>
          </a:p>
          <a:p>
            <a:pPr algn="ctr">
              <a:lnSpc>
                <a:spcPts val="6377"/>
              </a:lnSpc>
            </a:pPr>
            <a:r>
              <a:rPr lang="en-US" sz="4555">
                <a:solidFill>
                  <a:srgbClr val="000000"/>
                </a:solidFill>
                <a:latin typeface="Source Sans Pro"/>
              </a:rPr>
              <a:t>Describe how your feeling using a colour</a:t>
            </a:r>
          </a:p>
          <a:p>
            <a:pPr algn="ctr">
              <a:lnSpc>
                <a:spcPts val="2037"/>
              </a:lnSpc>
            </a:pPr>
            <a:endParaRPr lang="en-US" sz="4555">
              <a:solidFill>
                <a:srgbClr val="000000"/>
              </a:solidFill>
              <a:latin typeface="Source Sans Pro"/>
            </a:endParaRPr>
          </a:p>
          <a:p>
            <a:pPr algn="ctr">
              <a:lnSpc>
                <a:spcPts val="6377"/>
              </a:lnSpc>
            </a:pPr>
            <a:r>
              <a:rPr lang="en-US" sz="4555">
                <a:solidFill>
                  <a:srgbClr val="000000"/>
                </a:solidFill>
                <a:latin typeface="Source Sans Pro"/>
              </a:rPr>
              <a:t>What's one thing that you saw or heard from our last session that has stuck with you? </a:t>
            </a:r>
          </a:p>
          <a:p>
            <a:pPr algn="ctr">
              <a:lnSpc>
                <a:spcPts val="2044"/>
              </a:lnSpc>
            </a:pPr>
            <a:endParaRPr lang="en-US" sz="4555">
              <a:solidFill>
                <a:srgbClr val="000000"/>
              </a:solidFill>
              <a:latin typeface="Source Sans Pro"/>
            </a:endParaRPr>
          </a:p>
          <a:p>
            <a:pPr algn="ctr">
              <a:lnSpc>
                <a:spcPts val="6377"/>
              </a:lnSpc>
            </a:pPr>
            <a:r>
              <a:rPr lang="en-US" sz="4555">
                <a:solidFill>
                  <a:srgbClr val="000000"/>
                </a:solidFill>
                <a:latin typeface="Source Sans Pro"/>
              </a:rPr>
              <a:t>What was the best part of the past week for you?</a:t>
            </a:r>
          </a:p>
          <a:p>
            <a:pPr algn="ctr">
              <a:lnSpc>
                <a:spcPts val="2044"/>
              </a:lnSpc>
            </a:pPr>
            <a:endParaRPr lang="en-US" sz="4555">
              <a:solidFill>
                <a:srgbClr val="000000"/>
              </a:solidFill>
              <a:latin typeface="Source Sans Pro"/>
            </a:endParaRPr>
          </a:p>
          <a:p>
            <a:pPr algn="ctr">
              <a:lnSpc>
                <a:spcPts val="6377"/>
              </a:lnSpc>
            </a:pPr>
            <a:r>
              <a:rPr lang="en-US" sz="4555">
                <a:solidFill>
                  <a:srgbClr val="000000"/>
                </a:solidFill>
                <a:latin typeface="Source Sans Pro"/>
              </a:rPr>
              <a:t>What’s one thing you hope to get achieve from today’s session?</a:t>
            </a:r>
          </a:p>
          <a:p>
            <a:pPr algn="ctr">
              <a:lnSpc>
                <a:spcPts val="6377"/>
              </a:lnSpc>
            </a:pPr>
            <a:endParaRPr lang="en-US" sz="4555">
              <a:solidFill>
                <a:srgbClr val="000000"/>
              </a:solidFill>
              <a:latin typeface="Source Sans Pro"/>
            </a:endParaRPr>
          </a:p>
          <a:p>
            <a:pPr algn="ctr">
              <a:lnSpc>
                <a:spcPts val="2044"/>
              </a:lnSpc>
            </a:pPr>
            <a:endParaRPr lang="en-US" sz="4555">
              <a:solidFill>
                <a:srgbClr val="000000"/>
              </a:solidFill>
              <a:latin typeface="Source Sans Pro"/>
            </a:endParaRPr>
          </a:p>
          <a:p>
            <a:pPr algn="ctr">
              <a:lnSpc>
                <a:spcPts val="6377"/>
              </a:lnSpc>
            </a:pPr>
            <a:endParaRPr lang="en-US" sz="4555">
              <a:solidFill>
                <a:srgbClr val="000000"/>
              </a:solidFill>
              <a:latin typeface="Source Sans Pro"/>
            </a:endParaRPr>
          </a:p>
          <a:p>
            <a:pPr algn="ctr">
              <a:lnSpc>
                <a:spcPts val="6377"/>
              </a:lnSpc>
            </a:pPr>
            <a:endParaRPr lang="en-US" sz="4555">
              <a:solidFill>
                <a:srgbClr val="000000"/>
              </a:solidFill>
              <a:latin typeface="Source Sans Pro"/>
            </a:endParaRPr>
          </a:p>
        </p:txBody>
      </p:sp>
      <p:pic>
        <p:nvPicPr>
          <p:cNvPr id="10" name="Picture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5643732" y="8679270"/>
            <a:ext cx="2167194" cy="115805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5013424" y="8456062"/>
            <a:ext cx="2245876" cy="1198736"/>
          </a:xfrm>
          <a:prstGeom prst="rect">
            <a:avLst/>
          </a:prstGeom>
        </p:spPr>
      </p:pic>
      <p:grpSp>
        <p:nvGrpSpPr>
          <p:cNvPr id="3" name="Group 3"/>
          <p:cNvGrpSpPr/>
          <p:nvPr/>
        </p:nvGrpSpPr>
        <p:grpSpPr>
          <a:xfrm rot="-608548">
            <a:off x="17325413" y="-893244"/>
            <a:ext cx="6349279" cy="11472600"/>
            <a:chOff x="0" y="0"/>
            <a:chExt cx="1672238" cy="3021590"/>
          </a:xfrm>
        </p:grpSpPr>
        <p:sp>
          <p:nvSpPr>
            <p:cNvPr id="4" name="Freeform 4"/>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FFFFFF"/>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rot="-24435">
            <a:off x="2553610" y="3957013"/>
            <a:ext cx="13180780" cy="1743512"/>
          </a:xfrm>
          <a:prstGeom prst="rect">
            <a:avLst/>
          </a:prstGeom>
        </p:spPr>
        <p:txBody>
          <a:bodyPr lIns="0" tIns="0" rIns="0" bIns="0" rtlCol="0" anchor="t">
            <a:spAutoFit/>
          </a:bodyPr>
          <a:lstStyle/>
          <a:p>
            <a:pPr algn="ctr">
              <a:lnSpc>
                <a:spcPts val="11494"/>
              </a:lnSpc>
            </a:pPr>
            <a:r>
              <a:rPr lang="en-US" sz="11269">
                <a:solidFill>
                  <a:srgbClr val="FFFFFF"/>
                </a:solidFill>
                <a:latin typeface="Platform"/>
              </a:rPr>
              <a:t>Warm Up</a:t>
            </a:r>
          </a:p>
        </p:txBody>
      </p:sp>
      <p:grpSp>
        <p:nvGrpSpPr>
          <p:cNvPr id="7" name="Group 7"/>
          <p:cNvGrpSpPr/>
          <p:nvPr/>
        </p:nvGrpSpPr>
        <p:grpSpPr>
          <a:xfrm rot="-608548">
            <a:off x="-5358379" y="30302"/>
            <a:ext cx="6349279" cy="11472600"/>
            <a:chOff x="0" y="0"/>
            <a:chExt cx="1672238" cy="3021590"/>
          </a:xfrm>
        </p:grpSpPr>
        <p:sp>
          <p:nvSpPr>
            <p:cNvPr id="8" name="Freeform 8"/>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F26522"/>
            </a:solidFill>
          </p:spPr>
        </p:sp>
        <p:sp>
          <p:nvSpPr>
            <p:cNvPr id="9" name="TextBox 9"/>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608548">
            <a:off x="17325413" y="-893244"/>
            <a:ext cx="6349279" cy="11472600"/>
            <a:chOff x="0" y="0"/>
            <a:chExt cx="1672238" cy="3021590"/>
          </a:xfrm>
        </p:grpSpPr>
        <p:sp>
          <p:nvSpPr>
            <p:cNvPr id="3" name="Freeform 3"/>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000000"/>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rot="-24435">
            <a:off x="1981419" y="3460915"/>
            <a:ext cx="14422871" cy="1320874"/>
          </a:xfrm>
          <a:prstGeom prst="rect">
            <a:avLst/>
          </a:prstGeom>
        </p:spPr>
        <p:txBody>
          <a:bodyPr wrap="square" lIns="0" tIns="0" rIns="0" bIns="0" rtlCol="0" anchor="t">
            <a:spAutoFit/>
          </a:bodyPr>
          <a:lstStyle/>
          <a:p>
            <a:pPr algn="ctr">
              <a:lnSpc>
                <a:spcPts val="10270"/>
              </a:lnSpc>
            </a:pPr>
            <a:r>
              <a:rPr lang="en-GB" sz="9600" b="1" dirty="0">
                <a:solidFill>
                  <a:srgbClr val="000000"/>
                </a:solidFill>
                <a:latin typeface="Platform"/>
              </a:rPr>
              <a:t>Last Man Standing </a:t>
            </a:r>
            <a:endParaRPr lang="en-US" sz="9600" b="1" dirty="0">
              <a:solidFill>
                <a:srgbClr val="000000"/>
              </a:solidFill>
              <a:latin typeface="Platform"/>
            </a:endParaRPr>
          </a:p>
        </p:txBody>
      </p:sp>
      <p:grpSp>
        <p:nvGrpSpPr>
          <p:cNvPr id="6" name="Group 6"/>
          <p:cNvGrpSpPr/>
          <p:nvPr/>
        </p:nvGrpSpPr>
        <p:grpSpPr>
          <a:xfrm rot="-608548">
            <a:off x="-5358379" y="30302"/>
            <a:ext cx="6349279" cy="11472600"/>
            <a:chOff x="0" y="0"/>
            <a:chExt cx="1672238" cy="3021590"/>
          </a:xfrm>
        </p:grpSpPr>
        <p:sp>
          <p:nvSpPr>
            <p:cNvPr id="7" name="Freeform 7"/>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F26522"/>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rot="12542">
            <a:off x="1523848" y="4999555"/>
            <a:ext cx="15240302" cy="899670"/>
          </a:xfrm>
          <a:prstGeom prst="rect">
            <a:avLst/>
          </a:prstGeom>
        </p:spPr>
        <p:txBody>
          <a:bodyPr wrap="square" lIns="0" tIns="0" rIns="0" bIns="0" rtlCol="0" anchor="t">
            <a:spAutoFit/>
          </a:bodyPr>
          <a:lstStyle/>
          <a:p>
            <a:pPr algn="ctr">
              <a:lnSpc>
                <a:spcPts val="7615"/>
              </a:lnSpc>
            </a:pPr>
            <a:r>
              <a:rPr lang="en-GB" sz="4800" dirty="0">
                <a:solidFill>
                  <a:srgbClr val="000000"/>
                </a:solidFill>
                <a:latin typeface="AktivGrotesk-Medium"/>
              </a:rPr>
              <a:t>What does positive masculinity mean to you?</a:t>
            </a:r>
            <a:endParaRPr lang="en-US" sz="4800" dirty="0">
              <a:solidFill>
                <a:srgbClr val="000000"/>
              </a:solidFill>
              <a:latin typeface="AktivGrotesk-Medium"/>
            </a:endParaRPr>
          </a:p>
        </p:txBody>
      </p:sp>
      <p:pic>
        <p:nvPicPr>
          <p:cNvPr id="10" name="Picture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5550000" y="8679270"/>
            <a:ext cx="2167194" cy="1158059"/>
          </a:xfrm>
          <a:prstGeom prst="rect">
            <a:avLst/>
          </a:prstGeom>
        </p:spPr>
      </p:pic>
    </p:spTree>
    <p:extLst>
      <p:ext uri="{BB962C8B-B14F-4D97-AF65-F5344CB8AC3E}">
        <p14:creationId xmlns:p14="http://schemas.microsoft.com/office/powerpoint/2010/main" val="3213127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608548">
            <a:off x="17325413" y="-893244"/>
            <a:ext cx="6349279" cy="11472600"/>
            <a:chOff x="0" y="0"/>
            <a:chExt cx="1672238" cy="3021590"/>
          </a:xfrm>
        </p:grpSpPr>
        <p:sp>
          <p:nvSpPr>
            <p:cNvPr id="3" name="Freeform 3"/>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000000"/>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rot="-608548">
            <a:off x="-5358379" y="30302"/>
            <a:ext cx="6349279" cy="11472600"/>
            <a:chOff x="0" y="0"/>
            <a:chExt cx="1672238" cy="3021590"/>
          </a:xfrm>
        </p:grpSpPr>
        <p:sp>
          <p:nvSpPr>
            <p:cNvPr id="7" name="Freeform 7"/>
            <p:cNvSpPr/>
            <p:nvPr/>
          </p:nvSpPr>
          <p:spPr>
            <a:xfrm>
              <a:off x="0" y="0"/>
              <a:ext cx="1672238" cy="3021590"/>
            </a:xfrm>
            <a:custGeom>
              <a:avLst/>
              <a:gdLst/>
              <a:ahLst/>
              <a:cxnLst/>
              <a:rect l="l" t="t" r="r" b="b"/>
              <a:pathLst>
                <a:path w="1672238" h="3021590">
                  <a:moveTo>
                    <a:pt x="0" y="0"/>
                  </a:moveTo>
                  <a:lnTo>
                    <a:pt x="1672238" y="0"/>
                  </a:lnTo>
                  <a:lnTo>
                    <a:pt x="1672238" y="3021590"/>
                  </a:lnTo>
                  <a:lnTo>
                    <a:pt x="0" y="3021590"/>
                  </a:lnTo>
                  <a:close/>
                </a:path>
              </a:pathLst>
            </a:custGeom>
            <a:solidFill>
              <a:srgbClr val="F26522"/>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pic>
        <p:nvPicPr>
          <p:cNvPr id="10" name="Picture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5667165" y="8679270"/>
            <a:ext cx="2167194" cy="1158059"/>
          </a:xfrm>
          <a:prstGeom prst="rect">
            <a:avLst/>
          </a:prstGeom>
        </p:spPr>
      </p:pic>
      <p:sp>
        <p:nvSpPr>
          <p:cNvPr id="9" name="TextBox 5">
            <a:extLst>
              <a:ext uri="{FF2B5EF4-FFF2-40B4-BE49-F238E27FC236}">
                <a16:creationId xmlns:a16="http://schemas.microsoft.com/office/drawing/2014/main" id="{15813255-2B5F-BBE6-99ED-06646348D707}"/>
              </a:ext>
            </a:extLst>
          </p:cNvPr>
          <p:cNvSpPr txBox="1"/>
          <p:nvPr/>
        </p:nvSpPr>
        <p:spPr>
          <a:xfrm rot="-24435">
            <a:off x="1617418" y="1306816"/>
            <a:ext cx="10199524" cy="1102866"/>
          </a:xfrm>
          <a:prstGeom prst="rect">
            <a:avLst/>
          </a:prstGeom>
        </p:spPr>
        <p:txBody>
          <a:bodyPr wrap="square" lIns="0" tIns="0" rIns="0" bIns="0" rtlCol="0" anchor="t">
            <a:spAutoFit/>
          </a:bodyPr>
          <a:lstStyle/>
          <a:p>
            <a:pPr>
              <a:lnSpc>
                <a:spcPts val="8639"/>
              </a:lnSpc>
            </a:pPr>
            <a:r>
              <a:rPr lang="en-US" sz="8469" dirty="0">
                <a:solidFill>
                  <a:srgbClr val="000000"/>
                </a:solidFill>
                <a:latin typeface="Platform"/>
              </a:rPr>
              <a:t>Last man standing </a:t>
            </a:r>
          </a:p>
        </p:txBody>
      </p:sp>
      <p:graphicFrame>
        <p:nvGraphicFramePr>
          <p:cNvPr id="1028" name="TextBox 9">
            <a:extLst>
              <a:ext uri="{FF2B5EF4-FFF2-40B4-BE49-F238E27FC236}">
                <a16:creationId xmlns:a16="http://schemas.microsoft.com/office/drawing/2014/main" id="{E32040B6-39EA-3A91-83B0-C4ABF812FB0F}"/>
              </a:ext>
            </a:extLst>
          </p:cNvPr>
          <p:cNvGraphicFramePr/>
          <p:nvPr>
            <p:extLst>
              <p:ext uri="{D42A27DB-BD31-4B8C-83A1-F6EECF244321}">
                <p14:modId xmlns:p14="http://schemas.microsoft.com/office/powerpoint/2010/main" val="1853923624"/>
              </p:ext>
            </p:extLst>
          </p:nvPr>
        </p:nvGraphicFramePr>
        <p:xfrm rot="12542">
          <a:off x="1620765" y="2731505"/>
          <a:ext cx="14482085" cy="39395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2" name="Group 11">
            <a:extLst>
              <a:ext uri="{FF2B5EF4-FFF2-40B4-BE49-F238E27FC236}">
                <a16:creationId xmlns:a16="http://schemas.microsoft.com/office/drawing/2014/main" id="{5B227FAB-B1CF-0754-70B0-36F5E7EBD621}"/>
              </a:ext>
            </a:extLst>
          </p:cNvPr>
          <p:cNvGrpSpPr/>
          <p:nvPr/>
        </p:nvGrpSpPr>
        <p:grpSpPr>
          <a:xfrm>
            <a:off x="5820885" y="6454034"/>
            <a:ext cx="6081844" cy="4059631"/>
            <a:chOff x="5820885" y="6454034"/>
            <a:chExt cx="6081844" cy="4059631"/>
          </a:xfrm>
        </p:grpSpPr>
        <p:pic>
          <p:nvPicPr>
            <p:cNvPr id="1026" name="Picture 2" descr="young children | sparkletots">
              <a:extLst>
                <a:ext uri="{FF2B5EF4-FFF2-40B4-BE49-F238E27FC236}">
                  <a16:creationId xmlns:a16="http://schemas.microsoft.com/office/drawing/2014/main" id="{4ADA70AF-BF6D-6FDB-5B12-EF97284FD5FF}"/>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9738" b="89888" l="3750" r="95000">
                          <a14:foregroundMark x1="4000" y1="74532" x2="4000" y2="74532"/>
                          <a14:foregroundMark x1="7500" y1="83146" x2="3750" y2="71536"/>
                          <a14:foregroundMark x1="3750" y1="71536" x2="13500" y2="14607"/>
                          <a14:foregroundMark x1="16000" y1="12734" x2="16000" y2="12734"/>
                          <a14:foregroundMark x1="84750" y1="19476" x2="73250" y2="61423"/>
                          <a14:foregroundMark x1="94250" y1="81648" x2="95000" y2="68165"/>
                          <a14:foregroundMark x1="95000" y1="68165" x2="87750" y2="23596"/>
                          <a14:foregroundMark x1="87750" y1="23596" x2="82750" y2="12360"/>
                          <a14:foregroundMark x1="82750" y1="12360" x2="80500" y2="11985"/>
                          <a14:foregroundMark x1="90500" y1="73034" x2="60000" y2="39326"/>
                          <a14:foregroundMark x1="60000" y1="39326" x2="9000" y2="54307"/>
                          <a14:foregroundMark x1="9000" y1="54307" x2="7750" y2="52809"/>
                          <a14:foregroundMark x1="66250" y1="24345" x2="60000" y2="42697"/>
                          <a14:foregroundMark x1="60000" y1="42697" x2="45500" y2="53184"/>
                          <a14:foregroundMark x1="45500" y1="53184" x2="44500" y2="27341"/>
                          <a14:foregroundMark x1="44500" y1="27341" x2="69750" y2="32584"/>
                          <a14:foregroundMark x1="69750" y1="32584" x2="60250" y2="43446"/>
                          <a14:foregroundMark x1="60250" y1="43446" x2="72500" y2="59551"/>
                          <a14:foregroundMark x1="72500" y1="59551" x2="85750" y2="45318"/>
                          <a14:foregroundMark x1="85750" y1="45318" x2="90000" y2="69663"/>
                          <a14:foregroundMark x1="90000" y1="69663" x2="21750" y2="59925"/>
                          <a14:foregroundMark x1="21750" y1="59925" x2="15750" y2="71536"/>
                          <a14:foregroundMark x1="15750" y1="71536" x2="31250" y2="67041"/>
                          <a14:foregroundMark x1="31250" y1="67041" x2="18000" y2="18727"/>
                          <a14:backgroundMark x1="32000" y1="88764" x2="32000" y2="88764"/>
                          <a14:backgroundMark x1="21500" y1="88764" x2="21500" y2="88764"/>
                        </a14:backgroundRemoval>
                      </a14:imgEffect>
                    </a14:imgLayer>
                  </a14:imgProps>
                </a:ext>
                <a:ext uri="{28A0092B-C50C-407E-A947-70E740481C1C}">
                  <a14:useLocalDpi xmlns:a14="http://schemas.microsoft.com/office/drawing/2010/main" val="0"/>
                </a:ext>
              </a:extLst>
            </a:blip>
            <a:srcRect/>
            <a:stretch>
              <a:fillRect/>
            </a:stretch>
          </p:blipFill>
          <p:spPr bwMode="auto">
            <a:xfrm>
              <a:off x="5820885" y="6454034"/>
              <a:ext cx="6081844" cy="405963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E1928A9-D712-D4F0-27DF-0F0CC5411503}"/>
                </a:ext>
              </a:extLst>
            </p:cNvPr>
            <p:cNvSpPr txBox="1"/>
            <p:nvPr/>
          </p:nvSpPr>
          <p:spPr>
            <a:xfrm>
              <a:off x="6553200" y="6956633"/>
              <a:ext cx="3320764" cy="2646878"/>
            </a:xfrm>
            <a:prstGeom prst="rect">
              <a:avLst/>
            </a:prstGeom>
            <a:noFill/>
          </p:spPr>
          <p:txBody>
            <a:bodyPr wrap="square" rtlCol="0">
              <a:spAutoFit/>
            </a:bodyPr>
            <a:lstStyle/>
            <a:p>
              <a:r>
                <a:rPr lang="en-GB" sz="2800" i="1" dirty="0">
                  <a:latin typeface="Ink Free" panose="03080402000500000000" pitchFamily="66" charset="0"/>
                </a:rPr>
                <a:t>Supportive</a:t>
              </a:r>
            </a:p>
            <a:p>
              <a:r>
                <a:rPr lang="en-GB" sz="2800" i="1" dirty="0">
                  <a:latin typeface="Ink Free" panose="03080402000500000000" pitchFamily="66" charset="0"/>
                </a:rPr>
                <a:t>An individual</a:t>
              </a:r>
            </a:p>
            <a:p>
              <a:r>
                <a:rPr lang="en-GB" sz="2800" i="1" dirty="0">
                  <a:latin typeface="Ink Free" panose="03080402000500000000" pitchFamily="66" charset="0"/>
                </a:rPr>
                <a:t>Self aware</a:t>
              </a:r>
            </a:p>
            <a:p>
              <a:r>
                <a:rPr lang="en-GB" sz="2800" i="1" dirty="0">
                  <a:latin typeface="Ink Free" panose="03080402000500000000" pitchFamily="66" charset="0"/>
                </a:rPr>
                <a:t>Reject pressures </a:t>
              </a:r>
            </a:p>
            <a:p>
              <a:endParaRPr lang="en-GB" i="1" dirty="0">
                <a:latin typeface="Ink Free" panose="03080402000500000000" pitchFamily="66" charset="0"/>
              </a:endParaRPr>
            </a:p>
            <a:p>
              <a:r>
                <a:rPr lang="en-GB" i="1" dirty="0">
                  <a:latin typeface="Ink Free" panose="03080402000500000000" pitchFamily="66" charset="0"/>
                </a:rPr>
                <a:t> </a:t>
              </a:r>
            </a:p>
            <a:p>
              <a:endParaRPr lang="en-US" i="1" dirty="0">
                <a:latin typeface="Ink Free" panose="03080402000500000000" pitchFamily="66" charset="0"/>
              </a:endParaRPr>
            </a:p>
          </p:txBody>
        </p:sp>
      </p:grpSp>
    </p:spTree>
    <p:extLst>
      <p:ext uri="{BB962C8B-B14F-4D97-AF65-F5344CB8AC3E}">
        <p14:creationId xmlns:p14="http://schemas.microsoft.com/office/powerpoint/2010/main" val="7690557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2999</TotalTime>
  <Words>2654</Words>
  <Application>Microsoft Office PowerPoint</Application>
  <PresentationFormat>Custom</PresentationFormat>
  <Paragraphs>261</Paragraphs>
  <Slides>32</Slides>
  <Notes>24</Notes>
  <HiddenSlides>0</HiddenSlides>
  <MMClips>1</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32</vt:i4>
      </vt:variant>
    </vt:vector>
  </HeadingPairs>
  <TitlesOfParts>
    <vt:vector size="46" baseType="lpstr">
      <vt:lpstr>Finger Paint</vt:lpstr>
      <vt:lpstr>Arial</vt:lpstr>
      <vt:lpstr>Platform</vt:lpstr>
      <vt:lpstr>Ink Free</vt:lpstr>
      <vt:lpstr>AktivGrotesk-Regular</vt:lpstr>
      <vt:lpstr>Calibri</vt:lpstr>
      <vt:lpstr>platform-bold</vt:lpstr>
      <vt:lpstr>AktivGrotesk-Medium</vt:lpstr>
      <vt:lpstr>YouTube Sans</vt:lpstr>
      <vt:lpstr>Source Sans Pro</vt:lpstr>
      <vt:lpstr>Muli Extra Light</vt:lpstr>
      <vt:lpstr>Muli Extra Light Bold</vt:lpstr>
      <vt:lpstr>aktiv-grotesk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Nae Limits</dc:title>
  <cp:lastModifiedBy>Nadine Daly</cp:lastModifiedBy>
  <cp:revision>10</cp:revision>
  <dcterms:created xsi:type="dcterms:W3CDTF">2006-08-16T00:00:00Z</dcterms:created>
  <dcterms:modified xsi:type="dcterms:W3CDTF">2023-04-18T11:58:12Z</dcterms:modified>
  <dc:identifier>DAFSH0h-WUU</dc:identifier>
</cp:coreProperties>
</file>