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Platform" charset="1" panose="020B0804030202020204"/>
      <p:regular r:id="rId16"/>
    </p:embeddedFont>
    <p:embeddedFont>
      <p:font typeface="Arimo" charset="1" panose="020B0604020202020204"/>
      <p:regular r:id="rId17"/>
    </p:embeddedFont>
    <p:embeddedFont>
      <p:font typeface="Arimo Bold" charset="1" panose="020B0704020202020204"/>
      <p:regular r:id="rId21"/>
    </p:embeddedFont>
    <p:embeddedFont>
      <p:font typeface="Galano Grotesque Semi-Bold" charset="1" panose="000007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fonts/font26.fntdata" Type="http://schemas.openxmlformats.org/officeDocument/2006/relationships/font"/><Relationship Id="rId27" Target="notesSlides/notesSlide6.xml" Type="http://schemas.openxmlformats.org/officeDocument/2006/relationships/notesSlide"/><Relationship Id="rId28" Target="notesSlides/notesSlide7.xml" Type="http://schemas.openxmlformats.org/officeDocument/2006/relationships/notesSlide"/><Relationship Id="rId29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9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- Play a game of true or false to see what you already know. 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– prevention is better than a cure. </a:t>
            </a:r>
          </a:p>
          <a:p>
            <a:r>
              <a:rPr lang="en-US"/>
              <a:t>-that we owe to our citizens, especially our younger and more vulnerable citizens (UNCRC – it is a human right to live life safe from fear and fear of violence)</a:t>
            </a:r>
          </a:p>
          <a:p>
            <a:r>
              <a:rPr lang="en-US"/>
              <a:t>- If we stop prevention work, we may experience an upturn in violence. </a:t>
            </a:r>
          </a:p>
          <a:p>
            <a:r>
              <a:rPr lang="en-US"/>
              <a:t>– we should practice prevention as a matter of course, not after a news headlining violent incident. </a:t>
            </a:r>
          </a:p>
          <a:p>
            <a:r>
              <a:rPr lang="en-US"/>
              <a:t>– we need to keep trying to end the conditions that drive violence in our society as a matter of principle.</a:t>
            </a:r>
          </a:p>
          <a:p>
            <a:r>
              <a:rPr lang="en-US"/>
              <a:t>- In 2021-22, 126 crimes of handling an offensive weapon (not used) occurred within a school. This compares to 74 in 2020-21 (a significant increase of 70% though on small numbers).  When used where a crime has been committed - in 2021-22, 102 crimes of handling an offensive weapon (used) occurred within a school, compared to 36 in 2020-21. (a significant increase of 183% though on small numbers)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– prevention is better than a cure. </a:t>
            </a:r>
          </a:p>
          <a:p>
            <a:r>
              <a:rPr lang="en-US"/>
              <a:t>-that we owe to our citizens, especially our younger and more vulnerable citizens (UNCRC – it is a human right to live life safe from fear and fear of violence)</a:t>
            </a:r>
          </a:p>
          <a:p>
            <a:r>
              <a:rPr lang="en-US"/>
              <a:t>- If we stop prevention work, we may experience an upturn in violence. </a:t>
            </a:r>
          </a:p>
          <a:p>
            <a:r>
              <a:rPr lang="en-US"/>
              <a:t>– we should practice prevention as a matter of course, not after a news headlining violent incident. </a:t>
            </a:r>
          </a:p>
          <a:p>
            <a:r>
              <a:rPr lang="en-US"/>
              <a:t>– we need to keep trying to end the conditions that drive violence in our society as a matter of principle.</a:t>
            </a:r>
          </a:p>
          <a:p>
            <a:r>
              <a:rPr lang="en-US"/>
              <a:t>- In 2021-22, 126 crimes of handling an offensive weapon (not used) occurred within a school. This compares to 74 in 2020-21 (a significant increase of 70% though on small numbers).  When used where a crime has been committed - in 2021-22, 102 crimes of handling an offensive weapon (used) occurred within a school, compared to 36 in 2020-21. (a significant increase of 183% though on small numbers)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– prevention is better than a cure. </a:t>
            </a:r>
          </a:p>
          <a:p>
            <a:r>
              <a:rPr lang="en-US"/>
              <a:t>-that we owe to our citizens, especially our younger and more vulnerable citizens (UNCRC – it is a human right to live life safe from fear and fear of violence)</a:t>
            </a:r>
          </a:p>
          <a:p>
            <a:r>
              <a:rPr lang="en-US"/>
              <a:t>- If we stop prevention work, we may experience an upturn in violence. </a:t>
            </a:r>
          </a:p>
          <a:p>
            <a:r>
              <a:rPr lang="en-US"/>
              <a:t>– we should practice prevention as a matter of course, not after a news headlining violent incident. </a:t>
            </a:r>
          </a:p>
          <a:p>
            <a:r>
              <a:rPr lang="en-US"/>
              <a:t>– we need to keep trying to end the conditions that drive violence in our society as a matter of principle.</a:t>
            </a:r>
          </a:p>
          <a:p>
            <a:r>
              <a:rPr lang="en-US"/>
              <a:t>- In 2021-22, 126 crimes of handling an offensive weapon (not used) occurred within a school. This compares to 74 in 2020-21 (a significant increase of 70% though on small numbers).  When used where a crime has been committed - in 2021-22, 102 crimes of handling an offensive weapon (used) occurred within a school, compared to 36 in 2020-21. (a significant increase of 183% though on small numbers)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– prevention is better than a cure. </a:t>
            </a:r>
          </a:p>
          <a:p>
            <a:r>
              <a:rPr lang="en-US"/>
              <a:t>-that we owe to our citizens, especially our younger and more vulnerable citizens (UNCRC – it is a human right to live life safe from fear and fear of violence)</a:t>
            </a:r>
          </a:p>
          <a:p>
            <a:r>
              <a:rPr lang="en-US"/>
              <a:t>- If we stop prevention work, we may experience an upturn in violence. </a:t>
            </a:r>
          </a:p>
          <a:p>
            <a:r>
              <a:rPr lang="en-US"/>
              <a:t>– we should practice prevention as a matter of course, not after a news headlining violent incident. </a:t>
            </a:r>
          </a:p>
          <a:p>
            <a:r>
              <a:rPr lang="en-US"/>
              <a:t>– we need to keep trying to end the conditions that drive violence in our society as a matter of principle.</a:t>
            </a:r>
          </a:p>
          <a:p>
            <a:r>
              <a:rPr lang="en-US"/>
              <a:t>- In 2021-22, 126 crimes of handling an offensive weapon (not used) occurred within a school. This compares to 74 in 2020-21 (a significant increase of 70% though on small numbers).  When used where a crime has been committed - in 2021-22, 102 crimes of handling an offensive weapon (used) occurred within a school, compared to 36 in 2020-21. (a significant increase of 183% though on small numbers)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– prevention is better than a cure. </a:t>
            </a:r>
          </a:p>
          <a:p>
            <a:r>
              <a:rPr lang="en-US"/>
              <a:t>-that we owe to our citizens, especially our younger and more vulnerable citizens (UNCRC – it is a human right to live life safe from fear and fear of violence)</a:t>
            </a:r>
          </a:p>
          <a:p>
            <a:r>
              <a:rPr lang="en-US"/>
              <a:t>- If we stop prevention work, we may experience an upturn in violence. </a:t>
            </a:r>
          </a:p>
          <a:p>
            <a:r>
              <a:rPr lang="en-US"/>
              <a:t>– we should practice prevention as a matter of course, not after a news headlining violent incident. </a:t>
            </a:r>
          </a:p>
          <a:p>
            <a:r>
              <a:rPr lang="en-US"/>
              <a:t>– we need to keep trying to end the conditions that drive violence in our society as a matter of principle.</a:t>
            </a:r>
          </a:p>
          <a:p>
            <a:r>
              <a:rPr lang="en-US"/>
              <a:t>- In 2021-22, 126 crimes of handling an offensive weapon (not used) occurred within a school. This compares to 74 in 2020-21 (a significant increase of 70% though on small numbers).  When used where a crime has been committed - in 2021-22, 102 crimes of handling an offensive weapon (used) occurred within a school, compared to 36 in 2020-21. (a significant increase of 183% though on small numbers)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– prevention is better than a cure. </a:t>
            </a:r>
          </a:p>
          <a:p>
            <a:r>
              <a:rPr lang="en-US"/>
              <a:t>-that we owe to our citizens, especially our younger and more vulnerable citizens (UNCRC – it is a human right to live life safe from fear and fear of violence)</a:t>
            </a:r>
          </a:p>
          <a:p>
            <a:r>
              <a:rPr lang="en-US"/>
              <a:t>- If we stop prevention work, we may experience an upturn in violence. </a:t>
            </a:r>
          </a:p>
          <a:p>
            <a:r>
              <a:rPr lang="en-US"/>
              <a:t>– we should practice prevention as a matter of course, not after a news headlining violent incident. </a:t>
            </a:r>
          </a:p>
          <a:p>
            <a:r>
              <a:rPr lang="en-US"/>
              <a:t>– we need to keep trying to end the conditions that drive violence in our society as a matter of principle.</a:t>
            </a:r>
          </a:p>
          <a:p>
            <a:r>
              <a:rPr lang="en-US"/>
              <a:t>- In 2021-22, 126 crimes of handling an offensive weapon (not used) occurred within a school. This compares to 74 in 2020-21 (a significant increase of 70% though on small numbers).  When used where a crime has been committed - in 2021-22, 102 crimes of handling an offensive weapon (used) occurred within a school, compared to 36 in 2020-21. (a significant increase of 183% though on small numbers)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– prevention is better than a cure. </a:t>
            </a:r>
          </a:p>
          <a:p>
            <a:r>
              <a:rPr lang="en-US"/>
              <a:t>-that we owe to our citizens, especially our younger and more vulnerable citizens (UNCRC – it is a human right to live life safe from fear and fear of violence)</a:t>
            </a:r>
          </a:p>
          <a:p>
            <a:r>
              <a:rPr lang="en-US"/>
              <a:t>- If we stop prevention work, we may experience an upturn in violence. </a:t>
            </a:r>
          </a:p>
          <a:p>
            <a:r>
              <a:rPr lang="en-US"/>
              <a:t>– we should practice prevention as a matter of course, not after a news headlining violent incident. </a:t>
            </a:r>
          </a:p>
          <a:p>
            <a:r>
              <a:rPr lang="en-US"/>
              <a:t>– we need to keep trying to end the conditions that drive violence in our society as a matter of principle.</a:t>
            </a:r>
          </a:p>
          <a:p>
            <a:r>
              <a:rPr lang="en-US"/>
              <a:t>- In 2021-22, 126 crimes of handling an offensive weapon (not used) occurred within a school. This compares to 74 in 2020-21 (a significant increase of 70% though on small numbers).  When used where a crime has been committed - in 2021-22, 102 crimes of handling an offensive weapon (used) occurred within a school, compared to 36 in 2020-21. (a significant increase of 183% though on small numbers)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started in November 22 </a:t>
            </a:r>
          </a:p>
          <a:p>
            <a:r>
              <a:rPr lang="en-US"/>
              <a:t>- two separate groups meeting every other week </a:t>
            </a:r>
          </a:p>
          <a:p>
            <a:r>
              <a:rPr lang="en-US"/>
              <a:t>- why did you want to get involved?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18.pn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15.png" Type="http://schemas.openxmlformats.org/officeDocument/2006/relationships/image"/><Relationship Id="rId9" Target="../media/image1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51431" y="299960"/>
            <a:ext cx="5510695" cy="2941334"/>
          </a:xfrm>
          <a:custGeom>
            <a:avLst/>
            <a:gdLst/>
            <a:ahLst/>
            <a:cxnLst/>
            <a:rect r="r" b="b" t="t" l="l"/>
            <a:pathLst>
              <a:path h="2941334" w="5510695">
                <a:moveTo>
                  <a:pt x="0" y="0"/>
                </a:moveTo>
                <a:lnTo>
                  <a:pt x="5510696" y="0"/>
                </a:lnTo>
                <a:lnTo>
                  <a:pt x="5510696" y="2941334"/>
                </a:lnTo>
                <a:lnTo>
                  <a:pt x="0" y="2941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44385" y="-439099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65961" y="4898348"/>
            <a:ext cx="3499615" cy="2144925"/>
          </a:xfrm>
          <a:custGeom>
            <a:avLst/>
            <a:gdLst/>
            <a:ahLst/>
            <a:cxnLst/>
            <a:rect r="r" b="b" t="t" l="l"/>
            <a:pathLst>
              <a:path h="2144925" w="3499615">
                <a:moveTo>
                  <a:pt x="0" y="0"/>
                </a:moveTo>
                <a:lnTo>
                  <a:pt x="3499615" y="0"/>
                </a:lnTo>
                <a:lnTo>
                  <a:pt x="3499615" y="2144925"/>
                </a:lnTo>
                <a:lnTo>
                  <a:pt x="0" y="21449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79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604671">
            <a:off x="1643111" y="3014009"/>
            <a:ext cx="12861462" cy="2926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2"/>
              </a:lnSpc>
            </a:pPr>
          </a:p>
          <a:p>
            <a:pPr algn="l">
              <a:lnSpc>
                <a:spcPts val="11493"/>
              </a:lnSpc>
            </a:pPr>
            <a:r>
              <a:rPr lang="en-US" sz="11269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Knife Crime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A picture containing text, book  Description automatically generated"/>
          <p:cNvSpPr/>
          <p:nvPr/>
        </p:nvSpPr>
        <p:spPr>
          <a:xfrm flipH="false" flipV="false" rot="-525452">
            <a:off x="9856424" y="-672767"/>
            <a:ext cx="7847805" cy="12505893"/>
          </a:xfrm>
          <a:custGeom>
            <a:avLst/>
            <a:gdLst/>
            <a:ahLst/>
            <a:cxnLst/>
            <a:rect r="r" b="b" t="t" l="l"/>
            <a:pathLst>
              <a:path h="12505893" w="7847805">
                <a:moveTo>
                  <a:pt x="0" y="0"/>
                </a:moveTo>
                <a:lnTo>
                  <a:pt x="7847805" y="0"/>
                </a:lnTo>
                <a:lnTo>
                  <a:pt x="7847805" y="12505893"/>
                </a:lnTo>
                <a:lnTo>
                  <a:pt x="0" y="125058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986" t="-13442" r="-17143" b="-1446"/>
            </a:stretch>
          </a:blipFill>
        </p:spPr>
      </p:sp>
      <p:sp>
        <p:nvSpPr>
          <p:cNvPr name="TextBox 9" id="9"/>
          <p:cNvSpPr txBox="true"/>
          <p:nvPr/>
        </p:nvSpPr>
        <p:spPr>
          <a:xfrm rot="-604671">
            <a:off x="2891524" y="6856360"/>
            <a:ext cx="6201924" cy="112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794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Mark &amp; Aria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3424" y="8456062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2238" cy="3021590"/>
            </a:xfrm>
            <a:custGeom>
              <a:avLst/>
              <a:gdLst/>
              <a:ahLst/>
              <a:cxnLst/>
              <a:rect r="r" b="b" t="t" l="l"/>
              <a:pathLst>
                <a:path h="3021590" w="1672238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7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607824" y="265259"/>
            <a:ext cx="5072352" cy="4577798"/>
          </a:xfrm>
          <a:custGeom>
            <a:avLst/>
            <a:gdLst/>
            <a:ahLst/>
            <a:cxnLst/>
            <a:rect r="r" b="b" t="t" l="l"/>
            <a:pathLst>
              <a:path h="4577798" w="5072352">
                <a:moveTo>
                  <a:pt x="0" y="0"/>
                </a:moveTo>
                <a:lnTo>
                  <a:pt x="5072352" y="0"/>
                </a:lnTo>
                <a:lnTo>
                  <a:pt x="5072352" y="4577797"/>
                </a:lnTo>
                <a:lnTo>
                  <a:pt x="0" y="45777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24435">
            <a:off x="1554407" y="5801482"/>
            <a:ext cx="15179051" cy="1353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45"/>
              </a:lnSpc>
            </a:pPr>
            <a:r>
              <a:rPr lang="en-US" sz="8769">
                <a:solidFill>
                  <a:srgbClr val="FFFFFF"/>
                </a:solidFill>
                <a:latin typeface="Platform"/>
                <a:ea typeface="Platform"/>
                <a:cs typeface="Platform"/>
                <a:sym typeface="Platform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24435">
            <a:off x="1033379" y="1052489"/>
            <a:ext cx="15301705" cy="1237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86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 do you already know?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6344385" y="-439099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12542">
            <a:off x="4114437" y="2397509"/>
            <a:ext cx="2798774" cy="96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32"/>
              </a:lnSpc>
            </a:pPr>
            <a:r>
              <a:rPr lang="en-US" sz="499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Stand up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634988" y="3624060"/>
            <a:ext cx="3756910" cy="6662608"/>
            <a:chOff x="0" y="0"/>
            <a:chExt cx="6708808" cy="118975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6891" y="29955"/>
              <a:ext cx="6674993" cy="11837617"/>
            </a:xfrm>
            <a:custGeom>
              <a:avLst/>
              <a:gdLst/>
              <a:ahLst/>
              <a:cxnLst/>
              <a:rect r="r" b="b" t="t" l="l"/>
              <a:pathLst>
                <a:path h="11837617" w="6674993">
                  <a:moveTo>
                    <a:pt x="0" y="4143245"/>
                  </a:moveTo>
                  <a:lnTo>
                    <a:pt x="3337560" y="0"/>
                  </a:lnTo>
                  <a:lnTo>
                    <a:pt x="6674993" y="4143245"/>
                  </a:lnTo>
                  <a:lnTo>
                    <a:pt x="5006213" y="4143245"/>
                  </a:lnTo>
                  <a:lnTo>
                    <a:pt x="5006213" y="11837617"/>
                  </a:lnTo>
                  <a:lnTo>
                    <a:pt x="1668780" y="11837617"/>
                  </a:lnTo>
                  <a:lnTo>
                    <a:pt x="1668780" y="4143245"/>
                  </a:lnTo>
                  <a:close/>
                </a:path>
              </a:pathLst>
            </a:custGeom>
            <a:solidFill>
              <a:srgbClr val="FDEE31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-1397" y="-1016"/>
              <a:ext cx="6711569" cy="11898543"/>
            </a:xfrm>
            <a:custGeom>
              <a:avLst/>
              <a:gdLst/>
              <a:ahLst/>
              <a:cxnLst/>
              <a:rect r="r" b="b" t="t" l="l"/>
              <a:pathLst>
                <a:path h="11898543" w="6711569">
                  <a:moveTo>
                    <a:pt x="8636" y="4149666"/>
                  </a:moveTo>
                  <a:lnTo>
                    <a:pt x="3346069" y="6421"/>
                  </a:lnTo>
                  <a:cubicBezTo>
                    <a:pt x="3351911" y="0"/>
                    <a:pt x="3359658" y="0"/>
                    <a:pt x="3365500" y="6421"/>
                  </a:cubicBezTo>
                  <a:lnTo>
                    <a:pt x="6702933" y="4149666"/>
                  </a:lnTo>
                  <a:cubicBezTo>
                    <a:pt x="6709029" y="4157099"/>
                    <a:pt x="6711569" y="4170837"/>
                    <a:pt x="6709410" y="4183225"/>
                  </a:cubicBezTo>
                  <a:cubicBezTo>
                    <a:pt x="6707251" y="4195612"/>
                    <a:pt x="6700647" y="4204171"/>
                    <a:pt x="6693281" y="4204171"/>
                  </a:cubicBezTo>
                  <a:lnTo>
                    <a:pt x="5024501" y="4204171"/>
                  </a:lnTo>
                  <a:lnTo>
                    <a:pt x="5024501" y="4174216"/>
                  </a:lnTo>
                  <a:lnTo>
                    <a:pt x="5041392" y="4174216"/>
                  </a:lnTo>
                  <a:lnTo>
                    <a:pt x="5041392" y="11868588"/>
                  </a:lnTo>
                  <a:cubicBezTo>
                    <a:pt x="5041392" y="11885254"/>
                    <a:pt x="5033772" y="11898543"/>
                    <a:pt x="5024501" y="11898543"/>
                  </a:cubicBezTo>
                  <a:lnTo>
                    <a:pt x="1687068" y="11898543"/>
                  </a:lnTo>
                  <a:cubicBezTo>
                    <a:pt x="1677670" y="11898543"/>
                    <a:pt x="1670177" y="11885029"/>
                    <a:pt x="1670177" y="11868588"/>
                  </a:cubicBezTo>
                  <a:lnTo>
                    <a:pt x="1670177" y="4174216"/>
                  </a:lnTo>
                  <a:lnTo>
                    <a:pt x="1687068" y="4174216"/>
                  </a:lnTo>
                  <a:lnTo>
                    <a:pt x="1687068" y="4204171"/>
                  </a:lnTo>
                  <a:lnTo>
                    <a:pt x="18288" y="4204171"/>
                  </a:lnTo>
                  <a:cubicBezTo>
                    <a:pt x="10922" y="4204171"/>
                    <a:pt x="4318" y="4195612"/>
                    <a:pt x="2159" y="4183225"/>
                  </a:cubicBezTo>
                  <a:cubicBezTo>
                    <a:pt x="0" y="4170837"/>
                    <a:pt x="2540" y="4157099"/>
                    <a:pt x="8636" y="4149666"/>
                  </a:cubicBezTo>
                  <a:moveTo>
                    <a:pt x="28067" y="4198765"/>
                  </a:moveTo>
                  <a:lnTo>
                    <a:pt x="18415" y="4174216"/>
                  </a:lnTo>
                  <a:lnTo>
                    <a:pt x="18415" y="4144261"/>
                  </a:lnTo>
                  <a:lnTo>
                    <a:pt x="1687195" y="4144261"/>
                  </a:lnTo>
                  <a:cubicBezTo>
                    <a:pt x="1696593" y="4144261"/>
                    <a:pt x="1704086" y="4157774"/>
                    <a:pt x="1704086" y="4174216"/>
                  </a:cubicBezTo>
                  <a:lnTo>
                    <a:pt x="1704086" y="11868588"/>
                  </a:lnTo>
                  <a:lnTo>
                    <a:pt x="1687195" y="11868588"/>
                  </a:lnTo>
                  <a:lnTo>
                    <a:pt x="1687195" y="11838633"/>
                  </a:lnTo>
                  <a:lnTo>
                    <a:pt x="5024501" y="11838633"/>
                  </a:lnTo>
                  <a:lnTo>
                    <a:pt x="5024501" y="11868588"/>
                  </a:lnTo>
                  <a:lnTo>
                    <a:pt x="5007610" y="11868588"/>
                  </a:lnTo>
                  <a:lnTo>
                    <a:pt x="5007610" y="4174216"/>
                  </a:lnTo>
                  <a:cubicBezTo>
                    <a:pt x="5007610" y="4157549"/>
                    <a:pt x="5015230" y="4144261"/>
                    <a:pt x="5024501" y="4144261"/>
                  </a:cubicBezTo>
                  <a:lnTo>
                    <a:pt x="6693281" y="4144261"/>
                  </a:lnTo>
                  <a:lnTo>
                    <a:pt x="6693281" y="4174216"/>
                  </a:lnTo>
                  <a:lnTo>
                    <a:pt x="6683629" y="4198765"/>
                  </a:lnTo>
                  <a:lnTo>
                    <a:pt x="3346069" y="55746"/>
                  </a:lnTo>
                  <a:lnTo>
                    <a:pt x="3355721" y="31196"/>
                  </a:lnTo>
                  <a:lnTo>
                    <a:pt x="3365373" y="55746"/>
                  </a:lnTo>
                  <a:lnTo>
                    <a:pt x="28067" y="419876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0259764" y="3624392"/>
            <a:ext cx="3756910" cy="6662608"/>
            <a:chOff x="0" y="0"/>
            <a:chExt cx="6708808" cy="1189758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6891" y="29955"/>
              <a:ext cx="6674993" cy="11837617"/>
            </a:xfrm>
            <a:custGeom>
              <a:avLst/>
              <a:gdLst/>
              <a:ahLst/>
              <a:cxnLst/>
              <a:rect r="r" b="b" t="t" l="l"/>
              <a:pathLst>
                <a:path h="11837617" w="6674993">
                  <a:moveTo>
                    <a:pt x="0" y="4143245"/>
                  </a:moveTo>
                  <a:lnTo>
                    <a:pt x="3337560" y="0"/>
                  </a:lnTo>
                  <a:lnTo>
                    <a:pt x="6674993" y="4143245"/>
                  </a:lnTo>
                  <a:lnTo>
                    <a:pt x="5006213" y="4143245"/>
                  </a:lnTo>
                  <a:lnTo>
                    <a:pt x="5006213" y="11837617"/>
                  </a:lnTo>
                  <a:lnTo>
                    <a:pt x="1668780" y="11837617"/>
                  </a:lnTo>
                  <a:lnTo>
                    <a:pt x="1668780" y="4143245"/>
                  </a:lnTo>
                  <a:close/>
                </a:path>
              </a:pathLst>
            </a:custGeom>
            <a:solidFill>
              <a:srgbClr val="FDEE31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-1397" y="-1016"/>
              <a:ext cx="6711569" cy="11898543"/>
            </a:xfrm>
            <a:custGeom>
              <a:avLst/>
              <a:gdLst/>
              <a:ahLst/>
              <a:cxnLst/>
              <a:rect r="r" b="b" t="t" l="l"/>
              <a:pathLst>
                <a:path h="11898543" w="6711569">
                  <a:moveTo>
                    <a:pt x="8636" y="4149666"/>
                  </a:moveTo>
                  <a:lnTo>
                    <a:pt x="3346069" y="6421"/>
                  </a:lnTo>
                  <a:cubicBezTo>
                    <a:pt x="3351911" y="0"/>
                    <a:pt x="3359658" y="0"/>
                    <a:pt x="3365500" y="6421"/>
                  </a:cubicBezTo>
                  <a:lnTo>
                    <a:pt x="6702933" y="4149666"/>
                  </a:lnTo>
                  <a:cubicBezTo>
                    <a:pt x="6709029" y="4157099"/>
                    <a:pt x="6711569" y="4170837"/>
                    <a:pt x="6709410" y="4183225"/>
                  </a:cubicBezTo>
                  <a:cubicBezTo>
                    <a:pt x="6707251" y="4195612"/>
                    <a:pt x="6700647" y="4204171"/>
                    <a:pt x="6693281" y="4204171"/>
                  </a:cubicBezTo>
                  <a:lnTo>
                    <a:pt x="5024501" y="4204171"/>
                  </a:lnTo>
                  <a:lnTo>
                    <a:pt x="5024501" y="4174216"/>
                  </a:lnTo>
                  <a:lnTo>
                    <a:pt x="5041392" y="4174216"/>
                  </a:lnTo>
                  <a:lnTo>
                    <a:pt x="5041392" y="11868588"/>
                  </a:lnTo>
                  <a:cubicBezTo>
                    <a:pt x="5041392" y="11885254"/>
                    <a:pt x="5033772" y="11898543"/>
                    <a:pt x="5024501" y="11898543"/>
                  </a:cubicBezTo>
                  <a:lnTo>
                    <a:pt x="1687068" y="11898543"/>
                  </a:lnTo>
                  <a:cubicBezTo>
                    <a:pt x="1677670" y="11898543"/>
                    <a:pt x="1670177" y="11885029"/>
                    <a:pt x="1670177" y="11868588"/>
                  </a:cubicBezTo>
                  <a:lnTo>
                    <a:pt x="1670177" y="4174216"/>
                  </a:lnTo>
                  <a:lnTo>
                    <a:pt x="1687068" y="4174216"/>
                  </a:lnTo>
                  <a:lnTo>
                    <a:pt x="1687068" y="4204171"/>
                  </a:lnTo>
                  <a:lnTo>
                    <a:pt x="18288" y="4204171"/>
                  </a:lnTo>
                  <a:cubicBezTo>
                    <a:pt x="10922" y="4204171"/>
                    <a:pt x="4318" y="4195612"/>
                    <a:pt x="2159" y="4183225"/>
                  </a:cubicBezTo>
                  <a:cubicBezTo>
                    <a:pt x="0" y="4170837"/>
                    <a:pt x="2540" y="4157099"/>
                    <a:pt x="8636" y="4149666"/>
                  </a:cubicBezTo>
                  <a:moveTo>
                    <a:pt x="28067" y="4198765"/>
                  </a:moveTo>
                  <a:lnTo>
                    <a:pt x="18415" y="4174216"/>
                  </a:lnTo>
                  <a:lnTo>
                    <a:pt x="18415" y="4144261"/>
                  </a:lnTo>
                  <a:lnTo>
                    <a:pt x="1687195" y="4144261"/>
                  </a:lnTo>
                  <a:cubicBezTo>
                    <a:pt x="1696593" y="4144261"/>
                    <a:pt x="1704086" y="4157774"/>
                    <a:pt x="1704086" y="4174216"/>
                  </a:cubicBezTo>
                  <a:lnTo>
                    <a:pt x="1704086" y="11868588"/>
                  </a:lnTo>
                  <a:lnTo>
                    <a:pt x="1687195" y="11868588"/>
                  </a:lnTo>
                  <a:lnTo>
                    <a:pt x="1687195" y="11838633"/>
                  </a:lnTo>
                  <a:lnTo>
                    <a:pt x="5024501" y="11838633"/>
                  </a:lnTo>
                  <a:lnTo>
                    <a:pt x="5024501" y="11868588"/>
                  </a:lnTo>
                  <a:lnTo>
                    <a:pt x="5007610" y="11868588"/>
                  </a:lnTo>
                  <a:lnTo>
                    <a:pt x="5007610" y="4174216"/>
                  </a:lnTo>
                  <a:cubicBezTo>
                    <a:pt x="5007610" y="4157549"/>
                    <a:pt x="5015230" y="4144261"/>
                    <a:pt x="5024501" y="4144261"/>
                  </a:cubicBezTo>
                  <a:lnTo>
                    <a:pt x="6693281" y="4144261"/>
                  </a:lnTo>
                  <a:lnTo>
                    <a:pt x="6693281" y="4174216"/>
                  </a:lnTo>
                  <a:lnTo>
                    <a:pt x="6683629" y="4198765"/>
                  </a:lnTo>
                  <a:lnTo>
                    <a:pt x="3346069" y="55746"/>
                  </a:lnTo>
                  <a:lnTo>
                    <a:pt x="3355721" y="31196"/>
                  </a:lnTo>
                  <a:lnTo>
                    <a:pt x="3365373" y="55746"/>
                  </a:lnTo>
                  <a:lnTo>
                    <a:pt x="28067" y="419876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522739" y="8018823"/>
            <a:ext cx="3230960" cy="946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97963" y="4819817"/>
            <a:ext cx="3230960" cy="946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True</a:t>
            </a:r>
          </a:p>
        </p:txBody>
      </p:sp>
      <p:sp>
        <p:nvSpPr>
          <p:cNvPr name="TextBox 14" id="14"/>
          <p:cNvSpPr txBox="true"/>
          <p:nvPr/>
        </p:nvSpPr>
        <p:spPr>
          <a:xfrm rot="12542">
            <a:off x="10739214" y="2397509"/>
            <a:ext cx="2798774" cy="96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32"/>
              </a:lnSpc>
            </a:pPr>
            <a:r>
              <a:rPr lang="en-US" sz="499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Sit down</a:t>
            </a:r>
          </a:p>
        </p:txBody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4868719" y="8473165"/>
            <a:ext cx="2941141" cy="1570270"/>
            <a:chOff x="0" y="0"/>
            <a:chExt cx="2997200" cy="1600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997200" cy="1600200"/>
            </a:xfrm>
            <a:custGeom>
              <a:avLst/>
              <a:gdLst/>
              <a:ahLst/>
              <a:cxnLst/>
              <a:rect r="r" b="b" t="t" l="l"/>
              <a:pathLst>
                <a:path h="1600200" w="2997200">
                  <a:moveTo>
                    <a:pt x="0" y="0"/>
                  </a:moveTo>
                  <a:lnTo>
                    <a:pt x="0" y="1600200"/>
                  </a:lnTo>
                  <a:lnTo>
                    <a:pt x="2997200" y="1600200"/>
                  </a:lnTo>
                  <a:lnTo>
                    <a:pt x="299720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7069" y="8947364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4435">
            <a:off x="1033748" y="773679"/>
            <a:ext cx="11332321" cy="1160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Stand Up, Sit Down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6344385" y="-439099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1431" y="1812540"/>
            <a:ext cx="14828520" cy="94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0"/>
              </a:lnSpc>
            </a:pPr>
            <a:r>
              <a:rPr lang="en-US" sz="4000" b="true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1.</a:t>
            </a:r>
            <a:r>
              <a:rPr lang="en-US" sz="400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Glasgow is the ‘murder capital of Europe’​.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51431" y="7226300"/>
            <a:ext cx="14828520" cy="30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59"/>
              </a:lnSpc>
            </a:pPr>
            <a:r>
              <a:rPr lang="en-US" sz="3999" b="true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5.</a:t>
            </a:r>
            <a:r>
              <a:rPr lang="en-US" sz="3999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Scaring people is the best way to stop them from carrying knives.</a:t>
            </a:r>
          </a:p>
          <a:p>
            <a:pPr algn="l">
              <a:lnSpc>
                <a:spcPts val="824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951431" y="6041135"/>
            <a:ext cx="14828520" cy="104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3999" b="true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4.</a:t>
            </a:r>
            <a:r>
              <a:rPr lang="en-US" sz="3999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People carry knives for their own protection​.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51431" y="4005070"/>
            <a:ext cx="14828520" cy="198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0"/>
              </a:lnSpc>
            </a:pPr>
            <a:r>
              <a:rPr lang="en-US" sz="4000" b="true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400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Boys </a:t>
            </a:r>
            <a:r>
              <a:rPr lang="en-US" sz="400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rather than girls are more likely to be the victims of knife crime​.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51431" y="2810380"/>
            <a:ext cx="14828520" cy="104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3999" b="true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3999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It’s mostly teenagers who get caught carrying knives​.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7069" y="8947364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Why is this topic important?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6344385" y="-439099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729740" y="2547925"/>
            <a:ext cx="14828520" cy="5330425"/>
            <a:chOff x="0" y="0"/>
            <a:chExt cx="19771360" cy="710723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342900"/>
              <a:ext cx="19771360" cy="1144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600" indent="-431800" lvl="1">
                <a:lnSpc>
                  <a:spcPts val="8240"/>
                </a:lnSpc>
                <a:buFont typeface="Arial"/>
                <a:buChar char="•"/>
              </a:pPr>
              <a:r>
                <a:rPr lang="en-US" b="true" sz="4000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Raising awareness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947934"/>
              <a:ext cx="19771360" cy="1159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599" indent="-431800" lvl="1">
                <a:lnSpc>
                  <a:spcPts val="8359"/>
                </a:lnSpc>
                <a:buFont typeface="Arial"/>
                <a:buChar char="•"/>
              </a:pPr>
              <a:r>
                <a:rPr lang="en-US" b="true" sz="3999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Starting the conversation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282886"/>
              <a:ext cx="19771360" cy="12484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599" indent="-431800" lvl="1">
                <a:lnSpc>
                  <a:spcPts val="9239"/>
                </a:lnSpc>
                <a:buFont typeface="Arial"/>
                <a:buChar char="•"/>
              </a:pPr>
              <a:r>
                <a:rPr lang="en-US" b="true" sz="3999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Empowerment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807280"/>
              <a:ext cx="19771360" cy="1144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600" indent="-431800" lvl="1">
                <a:lnSpc>
                  <a:spcPts val="8240"/>
                </a:lnSpc>
                <a:buFont typeface="Arial"/>
                <a:buChar char="•"/>
              </a:pPr>
              <a:r>
                <a:rPr lang="en-US" b="true" sz="4000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Prevention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132706"/>
              <a:ext cx="19771360" cy="12484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599" indent="-431800" lvl="1">
                <a:lnSpc>
                  <a:spcPts val="9239"/>
                </a:lnSpc>
                <a:buFont typeface="Arial"/>
                <a:buChar char="•"/>
              </a:pPr>
              <a:r>
                <a:rPr lang="en-US" b="true" sz="3999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Myth Busting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7069" y="8947364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4435">
            <a:off x="1032817" y="744128"/>
            <a:ext cx="14288060" cy="946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19"/>
              </a:lnSpc>
            </a:pPr>
            <a:r>
              <a:rPr lang="en-US" sz="6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Why do young people carry knives?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6344385" y="-439099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27377" y="1878334"/>
            <a:ext cx="14399933" cy="7379966"/>
          </a:xfrm>
          <a:custGeom>
            <a:avLst/>
            <a:gdLst/>
            <a:ahLst/>
            <a:cxnLst/>
            <a:rect r="r" b="b" t="t" l="l"/>
            <a:pathLst>
              <a:path h="7379966" w="14399933">
                <a:moveTo>
                  <a:pt x="0" y="0"/>
                </a:moveTo>
                <a:lnTo>
                  <a:pt x="14399933" y="0"/>
                </a:lnTo>
                <a:lnTo>
                  <a:pt x="14399933" y="7379966"/>
                </a:lnTo>
                <a:lnTo>
                  <a:pt x="0" y="73799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7069" y="8947364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Consequences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6344385" y="-439099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698668" y="3230602"/>
            <a:ext cx="14828520" cy="5072000"/>
            <a:chOff x="0" y="0"/>
            <a:chExt cx="19771360" cy="67626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342900"/>
              <a:ext cx="19771360" cy="1144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600" indent="-431800" lvl="1">
                <a:lnSpc>
                  <a:spcPts val="8240"/>
                </a:lnSpc>
                <a:buFont typeface="Arial"/>
                <a:buChar char="•"/>
              </a:pPr>
              <a:r>
                <a:rPr lang="en-US" b="true" sz="4000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Arrest and criminal record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617974"/>
              <a:ext cx="19771360" cy="1144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600" indent="-431800" lvl="1">
                <a:lnSpc>
                  <a:spcPts val="8240"/>
                </a:lnSpc>
                <a:buFont typeface="Arial"/>
                <a:buChar char="•"/>
              </a:pPr>
              <a:r>
                <a:rPr lang="en-US" b="true" sz="4000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Future job prospects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052063"/>
              <a:ext cx="19771360" cy="12484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599" indent="-431800" lvl="1">
                <a:lnSpc>
                  <a:spcPts val="9239"/>
                </a:lnSpc>
                <a:buFont typeface="Arial"/>
                <a:buChar char="•"/>
              </a:pPr>
              <a:r>
                <a:rPr lang="en-US" b="true" sz="3999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Travel restrictions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580473"/>
              <a:ext cx="19771360" cy="1144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600" indent="-431800" lvl="1">
                <a:lnSpc>
                  <a:spcPts val="8240"/>
                </a:lnSpc>
                <a:buFont typeface="Arial"/>
                <a:buChar char="•"/>
              </a:pPr>
              <a:r>
                <a:rPr lang="en-US" b="true" sz="4000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Fines or community service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19303"/>
              <a:ext cx="19771360" cy="12484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599" indent="-431800" lvl="1">
                <a:lnSpc>
                  <a:spcPts val="9239"/>
                </a:lnSpc>
                <a:buFont typeface="Arial"/>
                <a:buChar char="•"/>
              </a:pPr>
              <a:r>
                <a:rPr lang="en-US" b="true" sz="3999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Serve time 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951431" y="2224581"/>
            <a:ext cx="14944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Galano Grotesque Semi-Bold"/>
                <a:ea typeface="Galano Grotesque Semi-Bold"/>
                <a:cs typeface="Galano Grotesque Semi-Bold"/>
                <a:sym typeface="Galano Grotesque Semi-Bold"/>
              </a:rPr>
              <a:t>Legal: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7069" y="8947364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Consequences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6344385" y="-439099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698668" y="3230602"/>
            <a:ext cx="14828520" cy="5072000"/>
            <a:chOff x="0" y="0"/>
            <a:chExt cx="19771360" cy="67626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342900"/>
              <a:ext cx="19771360" cy="1144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600" indent="-431800" lvl="1">
                <a:lnSpc>
                  <a:spcPts val="8240"/>
                </a:lnSpc>
                <a:buFont typeface="Arial"/>
                <a:buChar char="•"/>
              </a:pPr>
              <a:r>
                <a:rPr lang="en-US" b="true" sz="4000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Impact on education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617974"/>
              <a:ext cx="19771360" cy="1144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600" indent="-431800" lvl="1">
                <a:lnSpc>
                  <a:spcPts val="8240"/>
                </a:lnSpc>
                <a:buFont typeface="Arial"/>
                <a:buChar char="•"/>
              </a:pPr>
              <a:r>
                <a:rPr lang="en-US" b="true" sz="4000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Fear and isolation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052063"/>
              <a:ext cx="19771360" cy="12484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599" indent="-431800" lvl="1">
                <a:lnSpc>
                  <a:spcPts val="9239"/>
                </a:lnSpc>
                <a:buFont typeface="Arial"/>
                <a:buChar char="•"/>
              </a:pPr>
              <a:r>
                <a:rPr lang="en-US" b="true" sz="3999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Increase risk of violence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580473"/>
              <a:ext cx="19771360" cy="1144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600" indent="-431800" lvl="1">
                <a:lnSpc>
                  <a:spcPts val="8240"/>
                </a:lnSpc>
                <a:buFont typeface="Arial"/>
                <a:buChar char="•"/>
              </a:pPr>
              <a:r>
                <a:rPr lang="en-US" b="true" sz="4000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Stigma and reputation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19303"/>
              <a:ext cx="19771360" cy="12484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3599" indent="-431800" lvl="1">
                <a:lnSpc>
                  <a:spcPts val="9239"/>
                </a:lnSpc>
                <a:buFont typeface="Arial"/>
                <a:buChar char="•"/>
              </a:pPr>
              <a:r>
                <a:rPr lang="en-US" b="true" sz="3999">
                  <a:solidFill>
                    <a:srgbClr val="20212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Loss of trust from friends and family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90948" y="2224581"/>
            <a:ext cx="165449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Galano Grotesque Semi-Bold"/>
                <a:ea typeface="Galano Grotesque Semi-Bold"/>
                <a:cs typeface="Galano Grotesque Semi-Bold"/>
                <a:sym typeface="Galano Grotesque Semi-Bold"/>
              </a:rPr>
              <a:t>Social: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7069" y="8947364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How to help a friend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6344385" y="-439099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60956" y="1103339"/>
            <a:ext cx="13692517" cy="9459877"/>
          </a:xfrm>
          <a:custGeom>
            <a:avLst/>
            <a:gdLst/>
            <a:ahLst/>
            <a:cxnLst/>
            <a:rect r="r" b="b" t="t" l="l"/>
            <a:pathLst>
              <a:path h="9459877" w="13692517">
                <a:moveTo>
                  <a:pt x="0" y="0"/>
                </a:moveTo>
                <a:lnTo>
                  <a:pt x="13692518" y="0"/>
                </a:lnTo>
                <a:lnTo>
                  <a:pt x="13692518" y="9459876"/>
                </a:lnTo>
                <a:lnTo>
                  <a:pt x="0" y="94598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43380" r="0" b="-6097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7069" y="8947364"/>
            <a:ext cx="2245876" cy="1198736"/>
          </a:xfrm>
          <a:custGeom>
            <a:avLst/>
            <a:gdLst/>
            <a:ahLst/>
            <a:cxnLst/>
            <a:rect r="r" b="b" t="t" l="l"/>
            <a:pathLst>
              <a:path h="1198736" w="224587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39407" y="-1362645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Support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6344385" y="-439099"/>
            <a:ext cx="8295816" cy="12411402"/>
          </a:xfrm>
          <a:custGeom>
            <a:avLst/>
            <a:gdLst/>
            <a:ahLst/>
            <a:cxnLst/>
            <a:rect r="r" b="b" t="t" l="l"/>
            <a:pathLst>
              <a:path h="12411402" w="8295816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951431" y="2250319"/>
            <a:ext cx="14046039" cy="7032566"/>
            <a:chOff x="0" y="0"/>
            <a:chExt cx="18728053" cy="93767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66905" cy="4558791"/>
            </a:xfrm>
            <a:custGeom>
              <a:avLst/>
              <a:gdLst/>
              <a:ahLst/>
              <a:cxnLst/>
              <a:rect r="r" b="b" t="t" l="l"/>
              <a:pathLst>
                <a:path h="4558791" w="8766905">
                  <a:moveTo>
                    <a:pt x="0" y="0"/>
                  </a:moveTo>
                  <a:lnTo>
                    <a:pt x="8766905" y="0"/>
                  </a:lnTo>
                  <a:lnTo>
                    <a:pt x="8766905" y="4558791"/>
                  </a:lnTo>
                  <a:lnTo>
                    <a:pt x="0" y="4558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81777" y="5042052"/>
              <a:ext cx="8240881" cy="4334703"/>
            </a:xfrm>
            <a:custGeom>
              <a:avLst/>
              <a:gdLst/>
              <a:ahLst/>
              <a:cxnLst/>
              <a:rect r="r" b="b" t="t" l="l"/>
              <a:pathLst>
                <a:path h="4334703" w="8240881">
                  <a:moveTo>
                    <a:pt x="0" y="0"/>
                  </a:moveTo>
                  <a:lnTo>
                    <a:pt x="8240881" y="0"/>
                  </a:lnTo>
                  <a:lnTo>
                    <a:pt x="8240881" y="4334703"/>
                  </a:lnTo>
                  <a:lnTo>
                    <a:pt x="0" y="4334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665101" y="116781"/>
              <a:ext cx="8650456" cy="4325228"/>
            </a:xfrm>
            <a:custGeom>
              <a:avLst/>
              <a:gdLst/>
              <a:ahLst/>
              <a:cxnLst/>
              <a:rect r="r" b="b" t="t" l="l"/>
              <a:pathLst>
                <a:path h="4325228" w="8650456">
                  <a:moveTo>
                    <a:pt x="0" y="0"/>
                  </a:moveTo>
                  <a:lnTo>
                    <a:pt x="8650456" y="0"/>
                  </a:lnTo>
                  <a:lnTo>
                    <a:pt x="8650456" y="4325228"/>
                  </a:lnTo>
                  <a:lnTo>
                    <a:pt x="0" y="4325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077761" y="5051609"/>
              <a:ext cx="8650292" cy="4325146"/>
            </a:xfrm>
            <a:custGeom>
              <a:avLst/>
              <a:gdLst/>
              <a:ahLst/>
              <a:cxnLst/>
              <a:rect r="r" b="b" t="t" l="l"/>
              <a:pathLst>
                <a:path h="4325146" w="8650292">
                  <a:moveTo>
                    <a:pt x="0" y="0"/>
                  </a:moveTo>
                  <a:lnTo>
                    <a:pt x="8650292" y="0"/>
                  </a:lnTo>
                  <a:lnTo>
                    <a:pt x="8650292" y="4325146"/>
                  </a:lnTo>
                  <a:lnTo>
                    <a:pt x="0" y="4325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DAF1Bz0uH48</dc:identifier>
  <dcterms:modified xsi:type="dcterms:W3CDTF">2011-08-01T06:04:30Z</dcterms:modified>
  <cp:revision>1</cp:revision>
  <dc:title>Knife Crime Assembly V2</dc:title>
</cp:coreProperties>
</file>