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00_6722970F.xml" ContentType="application/vnd.ms-powerpoint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103_C5B0988E.xml" ContentType="application/vnd.ms-powerpoint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modernComment_105_7F0A8A5D.xml" ContentType="application/vnd.ms-powerpoint.comments+xml"/>
  <Override PartName="/ppt/notesSlides/notesSlide6.xml" ContentType="application/vnd.openxmlformats-officedocument.presentationml.notesSlide+xml"/>
  <Override PartName="/ppt/comments/modernComment_106_E529C637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120DE98-ABB2-FD70-95DF-89CFC1992FFC}" name="Nadine Daly" initials="ND" userId="S::ndaly@youthlink.scot::b6a385e3-b8b6-4441-9585-a93f6f607d8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E33"/>
    <a:srgbClr val="3DB6D0"/>
    <a:srgbClr val="F5F5F3"/>
    <a:srgbClr val="F4783E"/>
    <a:srgbClr val="1B1B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73"/>
    <p:restoredTop sz="94694"/>
  </p:normalViewPr>
  <p:slideViewPr>
    <p:cSldViewPr snapToGrid="0">
      <p:cViewPr varScale="1">
        <p:scale>
          <a:sx n="101" d="100"/>
          <a:sy n="101" d="100"/>
        </p:scale>
        <p:origin x="216" y="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modernComment_100_6722970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85F6D48-6AB4-42F4-A1BC-0B242F135273}" authorId="{F120DE98-ABB2-FD70-95DF-89CFC1992FFC}" created="2025-02-17T14:36:30.917">
    <pc:sldMkLst xmlns:pc="http://schemas.microsoft.com/office/powerpoint/2013/main/command">
      <pc:docMk/>
      <pc:sldMk cId="1730320143" sldId="256"/>
    </pc:sldMkLst>
    <p188:replyLst>
      <p188:reply id="{512403C9-F571-4279-B32A-881B98D10FE9}" authorId="{F120DE98-ABB2-FD70-95DF-89CFC1992FFC}" created="2025-02-17T14:51:42.485">
        <p188:txBody>
          <a:bodyPr/>
          <a:lstStyle/>
          <a:p>
            <a:r>
              <a:rPr lang="en-GB"/>
              <a:t>No knives logo throughout
</a:t>
            </a:r>
          </a:p>
        </p188:txBody>
      </p188:reply>
    </p188:replyLst>
    <p188:txBody>
      <a:bodyPr/>
      <a:lstStyle/>
      <a:p>
        <a:r>
          <a:rPr lang="en-GB"/>
          <a:t>Add Nae Danger logo</a:t>
        </a:r>
      </a:p>
    </p188:txBody>
  </p188:cm>
</p188:cmLst>
</file>

<file path=ppt/comments/modernComment_103_C5B0988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6489D27-2EBE-4961-9055-84C3DC8043CD}" authorId="{F120DE98-ABB2-FD70-95DF-89CFC1992FFC}" created="2025-02-17T14:37:02.40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316684942" sldId="259"/>
      <ac:spMk id="8" creationId="{66695BDA-27C0-FD66-C2A1-4382FE948C90}"/>
      <ac:txMk cp="0" len="9">
        <ac:context len="332" hash="1120427098"/>
      </ac:txMk>
    </ac:txMkLst>
    <p188:pos x="989256" y="286259"/>
    <p188:txBody>
      <a:bodyPr/>
      <a:lstStyle/>
      <a:p>
        <a:r>
          <a:rPr lang="en-GB"/>
          <a:t>Step up 
</a:t>
        </a:r>
      </a:p>
    </p188:txBody>
  </p188:cm>
</p188:cmLst>
</file>

<file path=ppt/comments/modernComment_105_7F0A8A5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5ED5FFD-7D24-4BDB-9AD8-F40B2896B780}" authorId="{F120DE98-ABB2-FD70-95DF-89CFC1992FFC}" created="2025-02-17T14:51:19.552">
    <pc:sldMkLst xmlns:pc="http://schemas.microsoft.com/office/powerpoint/2013/main/command">
      <pc:docMk/>
      <pc:sldMk cId="2131397213" sldId="261"/>
    </pc:sldMkLst>
    <p188:txBody>
      <a:bodyPr/>
      <a:lstStyle/>
      <a:p>
        <a:r>
          <a:rPr lang="en-GB"/>
          <a:t>Add: 
- Every action, no matter how small, helps towards making our community safer.
- Active bystanders help prevent harm and create a culture where violence and carrying weapons are not accepted.
- Supporting friends in the right way can save lives and prevent dangerous situations from escalating.
- By using the STEPS approach, you can make a difference without putting yourself at risk.</a:t>
        </a:r>
      </a:p>
    </p188:txBody>
  </p188:cm>
</p188:cmLst>
</file>

<file path=ppt/comments/modernComment_106_E529C63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B7E5DE6-D453-4807-9558-A11C10AF8A43}" authorId="{F120DE98-ABB2-FD70-95DF-89CFC1992FFC}" created="2025-02-17T14:37:35.40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844720183" sldId="262"/>
      <ac:spMk id="8" creationId="{66695BDA-27C0-FD66-C2A1-4382FE948C90}"/>
      <ac:txMk cp="7">
        <ac:context len="353" hash="1493199915"/>
      </ac:txMk>
    </ac:txMkLst>
    <p188:pos x="714936" y="284986"/>
    <p188:txBody>
      <a:bodyPr/>
      <a:lstStyle/>
      <a:p>
        <a:r>
          <a:rPr lang="en-GB"/>
          <a:t>Step Up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59B6F-09EA-9447-8DCD-28A6CF137344}" type="datetimeFigureOut">
              <a:rPr lang="en-US" smtClean="0"/>
              <a:t>2/21/25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AAE3B-A60A-A04A-AAA7-634AE390E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29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AAE3B-A60A-A04A-AAA7-634AE390E9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66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AAE3B-A60A-A04A-AAA7-634AE390E9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779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AAE3B-A60A-A04A-AAA7-634AE390E9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822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7B008-9153-A0DB-0688-E8AF7DF9A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3A10CC-BDBD-3E17-6AC1-BAF3331125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404F97-D91A-2C36-3EB3-20C5A26760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26799B-6D17-EF2A-B2B6-12722B363E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AAE3B-A60A-A04A-AAA7-634AE390E9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21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AAE3B-A60A-A04A-AAA7-634AE390E9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15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AAE3B-A60A-A04A-AAA7-634AE390E9C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06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3A38-950E-8725-EA1C-3886786CB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CF1C5B-7BC2-AF79-7449-C3336172C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FF38F-4143-764A-7F03-2801DFA45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385E-4789-224E-A4BC-667791F00B88}" type="datetimeFigureOut">
              <a:rPr lang="en-US" smtClean="0"/>
              <a:t>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42658-09A1-6016-2A5D-2397AAAD7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C5DC3-818D-B325-6367-1C76862BE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88CD-670C-A742-AF23-B86C18F7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66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E4D89-FA34-F027-ADC3-BE81CD4B4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4F17AA-8741-C58A-2FB4-F33D512C8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C6EABD-6783-201C-74C0-FBE26E2E9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385E-4789-224E-A4BC-667791F00B88}" type="datetimeFigureOut">
              <a:rPr lang="en-US" smtClean="0"/>
              <a:t>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CA408-DF91-CE2F-BD70-A25AC8D46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B6511-A1AB-BB98-6CD6-C5222601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88CD-670C-A742-AF23-B86C18F7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30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0CDB33-BE07-F9D8-4386-98131FCF8D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91C02C-EF4D-E59A-EB32-2B6195591F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483DF-209B-D5CF-512B-1B4BDB470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385E-4789-224E-A4BC-667791F00B88}" type="datetimeFigureOut">
              <a:rPr lang="en-US" smtClean="0"/>
              <a:t>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785B1-F75A-8A8B-7A8D-5E6F1F4B1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04EC4-6669-8FC4-017B-4B1535273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88CD-670C-A742-AF23-B86C18F7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28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3C4B2-E610-FD41-C258-91F1B40E4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C50C4-A12C-1B6C-BF06-DC1135EBE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C85CB-9759-0EC9-8BD6-CDC5CE608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385E-4789-224E-A4BC-667791F00B88}" type="datetimeFigureOut">
              <a:rPr lang="en-US" smtClean="0"/>
              <a:t>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1F9D3-F6F2-EB2A-B5D8-43E848E27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A1C17-F279-15E1-56D3-22C543108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88CD-670C-A742-AF23-B86C18F7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91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10464-D98D-8A94-75AA-0DE86BBB4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1E08C-95A7-882F-1A38-095240768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BF054-99C7-A7BB-72AF-B257952E8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385E-4789-224E-A4BC-667791F00B88}" type="datetimeFigureOut">
              <a:rPr lang="en-US" smtClean="0"/>
              <a:t>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45B4F-8744-2450-59AD-906B61D62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E59C6-AFFB-916A-AE5B-1FC9A2BA4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88CD-670C-A742-AF23-B86C18F7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87F87-6238-0CDE-2DBA-A2EDA6D8C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FA52A-CA68-8B0A-CE8B-97756CB8A1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1EF61C-8E14-CBAC-7603-36BD310E7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B3E52-B22B-4572-0D36-961A66F1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385E-4789-224E-A4BC-667791F00B88}" type="datetimeFigureOut">
              <a:rPr lang="en-US" smtClean="0"/>
              <a:t>2/21/25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99A682-8283-2094-5204-1BF1ED1AC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C1FF12-82AA-79F0-1BE4-C38CF331A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88CD-670C-A742-AF23-B86C18F7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15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5C517-5938-E673-82FC-3E64138D3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7F09C-EC26-47C6-14EC-8711BBF4C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E006BA-0D80-453F-C5E6-976E5030D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E2AD30-7837-3ABF-F9C4-70DD8C571D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BCC66E-6A29-7FEA-320C-6A72201700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00360-5F79-A179-75E3-7D6A38359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385E-4789-224E-A4BC-667791F00B88}" type="datetimeFigureOut">
              <a:rPr lang="en-US" smtClean="0"/>
              <a:t>2/21/25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845128-7EE7-A37F-9A66-B92A2BAE3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BE47A9-97C8-15FF-62F7-A7D79770D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88CD-670C-A742-AF23-B86C18F7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94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CB13A-045A-D112-75FC-9471434C9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62B464-BA67-23C1-BB1D-B159374C4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385E-4789-224E-A4BC-667791F00B88}" type="datetimeFigureOut">
              <a:rPr lang="en-US" smtClean="0"/>
              <a:t>2/21/25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8FA671-08B4-20E7-BB10-B5A2F2635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241083-4DC5-EAE0-E754-CAF3BADD0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88CD-670C-A742-AF23-B86C18F7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27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6466A4-8EB0-6FEA-8D79-2876DEA98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385E-4789-224E-A4BC-667791F00B88}" type="datetimeFigureOut">
              <a:rPr lang="en-US" smtClean="0"/>
              <a:t>2/21/25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0CC716-20A0-6C37-904C-A0EDD2548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3E7F22-B0B8-50F3-9FE5-2B0CAC0DF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88CD-670C-A742-AF23-B86C18F7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6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F8A0C-65F2-01A9-B711-2B3D23EE8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D665A-326A-E64C-3B5E-AAE0CAA2A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82B4A8-153A-4B27-5B92-50F4F78BEE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EFF78-ECD5-9B43-E102-8EB4568F9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385E-4789-224E-A4BC-667791F00B88}" type="datetimeFigureOut">
              <a:rPr lang="en-US" smtClean="0"/>
              <a:t>2/21/25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99905-8383-35A4-B4A5-2F29F0D2B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772A84-2671-2AB9-1FD6-8DB610345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88CD-670C-A742-AF23-B86C18F7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7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99360-BF7B-4377-91A4-57338C42F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88242F-075E-1BBD-B256-C58A93635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6B6988-A2F4-D38D-706A-7844569E4D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DFDA6-400C-58FA-60FB-590EBD080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385E-4789-224E-A4BC-667791F00B88}" type="datetimeFigureOut">
              <a:rPr lang="en-US" smtClean="0"/>
              <a:t>2/21/25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7F7C35-A32A-1E64-7036-F2A2A8F86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480E19-F8C4-FE8C-3441-DBEB8CB95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288CD-670C-A742-AF23-B86C18F7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5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A20B-8931-33C3-63A4-3DF9D3F23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346445-7723-846B-5366-6ADED6386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7508B-2823-74B5-02FC-D939750678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B385E-4789-224E-A4BC-667791F00B88}" type="datetimeFigureOut">
              <a:rPr lang="en-US" smtClean="0"/>
              <a:t>2/21/25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CA105-BA33-A317-A3A7-8526654979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694C4-F572-2E77-9160-C88E5B0CBB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288CD-670C-A742-AF23-B86C18F7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81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0_6722970F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3_C5B0988E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5_7F0A8A5D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6_E529C63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EE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8189-711C-F84A-6448-7196B628D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-600000">
            <a:off x="973296" y="1680163"/>
            <a:ext cx="10222329" cy="238760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sz="9000" dirty="0">
                <a:latin typeface="Platform Bold" panose="020B0804030202020204" pitchFamily="34" charset="77"/>
              </a:rPr>
              <a:t>Being an</a:t>
            </a:r>
            <a:br>
              <a:rPr lang="en-US" sz="9000" dirty="0">
                <a:latin typeface="Platform Bold" panose="020B0804030202020204" pitchFamily="34" charset="77"/>
              </a:rPr>
            </a:br>
            <a:r>
              <a:rPr lang="en-US" sz="9000" dirty="0">
                <a:latin typeface="Platform Bold" panose="020B0804030202020204" pitchFamily="34" charset="77"/>
              </a:rPr>
              <a:t>Active Bystander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061581-EA49-0CEA-E1DE-4210F6160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-600000">
            <a:off x="1368057" y="4306562"/>
            <a:ext cx="9144000" cy="1655762"/>
          </a:xfrm>
        </p:spPr>
        <p:txBody>
          <a:bodyPr/>
          <a:lstStyle/>
          <a:p>
            <a:pPr algn="l"/>
            <a:r>
              <a:rPr lang="en-US" b="1" dirty="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[Name]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939380-459E-B8B6-E8EE-BE4F4FE006D1}"/>
              </a:ext>
            </a:extLst>
          </p:cNvPr>
          <p:cNvSpPr/>
          <p:nvPr/>
        </p:nvSpPr>
        <p:spPr>
          <a:xfrm rot="-600000">
            <a:off x="-3705931" y="-2077200"/>
            <a:ext cx="4033615" cy="7988818"/>
          </a:xfrm>
          <a:prstGeom prst="rect">
            <a:avLst/>
          </a:prstGeom>
          <a:solidFill>
            <a:schemeClr val="bg2">
              <a:lumMod val="1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3FAED9-167D-FE35-E06B-27DC96341D96}"/>
              </a:ext>
            </a:extLst>
          </p:cNvPr>
          <p:cNvSpPr/>
          <p:nvPr/>
        </p:nvSpPr>
        <p:spPr>
          <a:xfrm rot="-600000">
            <a:off x="-2569467" y="6277094"/>
            <a:ext cx="4033615" cy="403361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22D34D-F2D0-45AE-8CE3-2B1B55D6D0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325" y="1078685"/>
            <a:ext cx="2043646" cy="108930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37499D0-DAC7-3361-3DF0-E7B49E0B3AAB}"/>
              </a:ext>
            </a:extLst>
          </p:cNvPr>
          <p:cNvSpPr/>
          <p:nvPr/>
        </p:nvSpPr>
        <p:spPr>
          <a:xfrm rot="-600000">
            <a:off x="1832228" y="4855151"/>
            <a:ext cx="11203847" cy="4033615"/>
          </a:xfrm>
          <a:prstGeom prst="rect">
            <a:avLst/>
          </a:prstGeom>
          <a:solidFill>
            <a:srgbClr val="F5F5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32014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D068A-E77D-89E5-0EA2-9D25D83B2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704" y="1252077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 dirty="0">
                <a:latin typeface="Platform Bold" panose="020B0804030202020204" pitchFamily="34" charset="77"/>
              </a:rPr>
              <a:t>Stand Up, Sit 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85CDA-A371-DE8A-02F3-10F35BF8A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7235" y="3643123"/>
            <a:ext cx="10550194" cy="2053761"/>
          </a:xfrm>
        </p:spPr>
        <p:txBody>
          <a:bodyPr numCol="1" spcCol="548640">
            <a:normAutofit/>
          </a:bodyPr>
          <a:lstStyle/>
          <a:p>
            <a:pPr marL="0" indent="0">
              <a:spcBef>
                <a:spcPts val="2200"/>
              </a:spcBef>
              <a:buNone/>
            </a:pPr>
            <a:r>
              <a:rPr lang="en-US" sz="4400" b="1" dirty="0">
                <a:solidFill>
                  <a:srgbClr val="000000"/>
                </a:solidFill>
                <a:effectLst/>
                <a:latin typeface="Aktiv Grotesk Black" panose="020B0504020202020204" pitchFamily="34" charset="0"/>
                <a:ea typeface="Aktiv Grotesk Black" panose="020B0504020202020204" pitchFamily="34" charset="0"/>
                <a:cs typeface="Aktiv Grotesk Black" panose="020B0504020202020204" pitchFamily="34" charset="0"/>
              </a:rPr>
              <a:t>1.	</a:t>
            </a:r>
            <a:r>
              <a:rPr lang="en-US" sz="4400" b="1" dirty="0">
                <a:solidFill>
                  <a:srgbClr val="000000"/>
                </a:solidFill>
                <a:effectLst/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People carry knives because </a:t>
            </a:r>
            <a:br>
              <a:rPr lang="en-US" sz="4400" b="1" dirty="0">
                <a:solidFill>
                  <a:srgbClr val="000000"/>
                </a:solidFill>
                <a:effectLst/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effectLst/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it will protect them from harm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6695BDA-27C0-FD66-C2A1-4382FE948C90}"/>
              </a:ext>
            </a:extLst>
          </p:cNvPr>
          <p:cNvSpPr txBox="1">
            <a:spLocks/>
          </p:cNvSpPr>
          <p:nvPr/>
        </p:nvSpPr>
        <p:spPr>
          <a:xfrm>
            <a:off x="1611704" y="2433941"/>
            <a:ext cx="10945905" cy="744768"/>
          </a:xfrm>
          <a:prstGeom prst="rect">
            <a:avLst/>
          </a:prstGeom>
        </p:spPr>
        <p:txBody>
          <a:bodyPr vert="horz" lIns="91440" tIns="45720" rIns="91440" bIns="45720" numCol="1" spcCol="5486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rPr>
              <a:t>If you think it’s a </a:t>
            </a:r>
            <a:r>
              <a:rPr lang="en-US" sz="1800" dirty="0">
                <a:solidFill>
                  <a:srgbClr val="00B0F0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rPr>
              <a:t>good idea, </a:t>
            </a:r>
            <a:r>
              <a:rPr lang="en-US" sz="1800" b="1" dirty="0">
                <a:solidFill>
                  <a:srgbClr val="00B0F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stand up</a:t>
            </a:r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rPr>
              <a:t>If you think it’s a </a:t>
            </a:r>
            <a:r>
              <a:rPr lang="en-US" sz="1800" dirty="0">
                <a:solidFill>
                  <a:srgbClr val="FF0000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rPr>
              <a:t>bad idea, </a:t>
            </a:r>
            <a:r>
              <a:rPr lang="en-US" sz="1800" b="1" dirty="0">
                <a:solidFill>
                  <a:srgbClr val="FF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sit down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F4B689-9964-E481-4773-D5DB5101ADE1}"/>
              </a:ext>
            </a:extLst>
          </p:cNvPr>
          <p:cNvSpPr/>
          <p:nvPr/>
        </p:nvSpPr>
        <p:spPr>
          <a:xfrm>
            <a:off x="-581891" y="3726942"/>
            <a:ext cx="1484671" cy="345367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775DCEF-5673-0DE0-4421-42FB4A9CDC4B}"/>
              </a:ext>
            </a:extLst>
          </p:cNvPr>
          <p:cNvSpPr txBox="1">
            <a:spLocks/>
          </p:cNvSpPr>
          <p:nvPr/>
        </p:nvSpPr>
        <p:spPr>
          <a:xfrm>
            <a:off x="1644955" y="823872"/>
            <a:ext cx="10515600" cy="748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tx1">
                    <a:alpha val="50000"/>
                  </a:schemeClr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ACTIVITY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4E0406-E70D-4196-83CF-6A2429B04E75}"/>
              </a:ext>
            </a:extLst>
          </p:cNvPr>
          <p:cNvSpPr/>
          <p:nvPr/>
        </p:nvSpPr>
        <p:spPr>
          <a:xfrm>
            <a:off x="-581891" y="-399011"/>
            <a:ext cx="1484671" cy="3453675"/>
          </a:xfrm>
          <a:prstGeom prst="rect">
            <a:avLst/>
          </a:prstGeom>
          <a:solidFill>
            <a:srgbClr val="FBEE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533EA03-341B-3300-9511-AD3E1A3221FA}"/>
              </a:ext>
            </a:extLst>
          </p:cNvPr>
          <p:cNvSpPr txBox="1">
            <a:spLocks/>
          </p:cNvSpPr>
          <p:nvPr/>
        </p:nvSpPr>
        <p:spPr>
          <a:xfrm>
            <a:off x="1527235" y="3709628"/>
            <a:ext cx="10210336" cy="2762783"/>
          </a:xfrm>
          <a:prstGeom prst="rect">
            <a:avLst/>
          </a:prstGeom>
        </p:spPr>
        <p:txBody>
          <a:bodyPr vert="horz" lIns="91440" tIns="45720" rIns="91440" bIns="45720" numCol="1" spcCol="54864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2200"/>
              </a:spcBef>
              <a:buNone/>
            </a:pPr>
            <a:r>
              <a:rPr lang="en-US" sz="4400" b="1" dirty="0">
                <a:solidFill>
                  <a:srgbClr val="000000"/>
                </a:solidFill>
                <a:latin typeface="Aktiv Grotesk Black" panose="020B0504020202020204" pitchFamily="34" charset="0"/>
                <a:ea typeface="Aktiv Grotesk Black" panose="020B0504020202020204" pitchFamily="34" charset="0"/>
                <a:cs typeface="Aktiv Grotesk Black" panose="020B0504020202020204" pitchFamily="34" charset="0"/>
              </a:rPr>
              <a:t>2.	</a:t>
            </a: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If you see your friend starting to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get wound up by someone,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distracting them or pulling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attention away can be a safe way to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defuse the situation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7D22FEA-AF1F-11DB-16E5-4476654F123C}"/>
              </a:ext>
            </a:extLst>
          </p:cNvPr>
          <p:cNvSpPr txBox="1">
            <a:spLocks/>
          </p:cNvSpPr>
          <p:nvPr/>
        </p:nvSpPr>
        <p:spPr>
          <a:xfrm>
            <a:off x="1527235" y="3643123"/>
            <a:ext cx="10210336" cy="2434356"/>
          </a:xfrm>
          <a:prstGeom prst="rect">
            <a:avLst/>
          </a:prstGeom>
        </p:spPr>
        <p:txBody>
          <a:bodyPr vert="horz" lIns="91440" tIns="45720" rIns="91440" bIns="45720" numCol="1" spcCol="54864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2200"/>
              </a:spcBef>
              <a:buNone/>
            </a:pPr>
            <a:r>
              <a:rPr lang="en-US" sz="4400" b="1" dirty="0">
                <a:solidFill>
                  <a:srgbClr val="000000"/>
                </a:solidFill>
                <a:latin typeface="Aktiv Grotesk Black" panose="020B0504020202020204" pitchFamily="34" charset="0"/>
                <a:ea typeface="Aktiv Grotesk Black" panose="020B0504020202020204" pitchFamily="34" charset="0"/>
                <a:cs typeface="Aktiv Grotesk Black" panose="020B0504020202020204" pitchFamily="34" charset="0"/>
              </a:rPr>
              <a:t>3.	</a:t>
            </a: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If a friend mentions they’re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carrying a knife for protection.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It’s best to just ignore it because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it’s not your business.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A575C26-F964-16EF-FB12-FFF443420B89}"/>
              </a:ext>
            </a:extLst>
          </p:cNvPr>
          <p:cNvSpPr txBox="1">
            <a:spLocks/>
          </p:cNvSpPr>
          <p:nvPr/>
        </p:nvSpPr>
        <p:spPr>
          <a:xfrm>
            <a:off x="1527235" y="3670393"/>
            <a:ext cx="10210336" cy="3091974"/>
          </a:xfrm>
          <a:prstGeom prst="rect">
            <a:avLst/>
          </a:prstGeom>
        </p:spPr>
        <p:txBody>
          <a:bodyPr vert="horz" lIns="91440" tIns="45720" rIns="91440" bIns="45720" numCol="1" spcCol="54864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200"/>
              </a:spcBef>
              <a:buNone/>
            </a:pPr>
            <a:r>
              <a:rPr lang="en-US" sz="4400" b="1" dirty="0">
                <a:solidFill>
                  <a:srgbClr val="000000"/>
                </a:solidFill>
                <a:latin typeface="Aktiv Grotesk Black" panose="020B0504020202020204" pitchFamily="34" charset="0"/>
                <a:ea typeface="Aktiv Grotesk Black" panose="020B0504020202020204" pitchFamily="34" charset="0"/>
                <a:cs typeface="Aktiv Grotesk Black" panose="020B0504020202020204" pitchFamily="34" charset="0"/>
              </a:rPr>
              <a:t>4.	</a:t>
            </a: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After witnessing a fight,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checking in on those involved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later is a way to support them</a:t>
            </a:r>
          </a:p>
        </p:txBody>
      </p:sp>
    </p:spTree>
    <p:extLst>
      <p:ext uri="{BB962C8B-B14F-4D97-AF65-F5344CB8AC3E}">
        <p14:creationId xmlns:p14="http://schemas.microsoft.com/office/powerpoint/2010/main" val="350573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8" grpId="0" build="p"/>
      <p:bldP spid="9" grpId="0" animBg="1"/>
      <p:bldP spid="10" grpId="0"/>
      <p:bldP spid="4" grpId="0" animBg="1"/>
      <p:bldP spid="13" grpId="0" build="p"/>
      <p:bldP spid="13" grpId="1" build="p"/>
      <p:bldP spid="14" grpId="0" build="p"/>
      <p:bldP spid="14" grpId="1" build="p"/>
      <p:bldP spid="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B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D068A-E77D-89E5-0EA2-9D25D83B2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704" y="1034934"/>
            <a:ext cx="9593852" cy="235639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8000" dirty="0">
                <a:solidFill>
                  <a:schemeClr val="bg1"/>
                </a:solidFill>
                <a:latin typeface="Platform Bold" panose="020B0804030202020204" pitchFamily="34" charset="77"/>
              </a:rPr>
              <a:t>What is an </a:t>
            </a:r>
            <a:br>
              <a:rPr lang="en-US" sz="8000" dirty="0">
                <a:solidFill>
                  <a:schemeClr val="bg1"/>
                </a:solidFill>
                <a:latin typeface="Platform Bold" panose="020B0804030202020204" pitchFamily="34" charset="77"/>
              </a:rPr>
            </a:br>
            <a:r>
              <a:rPr lang="en-US" sz="8000" dirty="0">
                <a:solidFill>
                  <a:schemeClr val="bg1"/>
                </a:solidFill>
                <a:latin typeface="Platform Bold" panose="020B0804030202020204" pitchFamily="34" charset="77"/>
              </a:rPr>
              <a:t>Active Bystander?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6695BDA-27C0-FD66-C2A1-4382FE948C90}"/>
              </a:ext>
            </a:extLst>
          </p:cNvPr>
          <p:cNvSpPr txBox="1">
            <a:spLocks/>
          </p:cNvSpPr>
          <p:nvPr/>
        </p:nvSpPr>
        <p:spPr>
          <a:xfrm>
            <a:off x="1611704" y="3726941"/>
            <a:ext cx="9111713" cy="2574105"/>
          </a:xfrm>
          <a:prstGeom prst="rect">
            <a:avLst/>
          </a:prstGeom>
        </p:spPr>
        <p:txBody>
          <a:bodyPr vert="horz" lIns="91440" tIns="45720" rIns="91440" bIns="45720" numCol="1" spcCol="5486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400" dirty="0">
                <a:solidFill>
                  <a:schemeClr val="bg1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rPr>
              <a:t>An active bystander is someone who takes STEPS to safely make a difference when something isn’t right like knife crime or violence. </a:t>
            </a:r>
          </a:p>
          <a:p>
            <a:pPr marL="0" indent="0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400" dirty="0">
                <a:solidFill>
                  <a:schemeClr val="bg1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rPr>
              <a:t>Being an active bystander is about supporting others and helping to keep everyone safe, without putting yourself at risk.</a:t>
            </a:r>
            <a:endParaRPr lang="en-US" sz="2400" b="1" dirty="0">
              <a:solidFill>
                <a:schemeClr val="bg1"/>
              </a:solidFill>
              <a:latin typeface="Aktiv Grotesk" panose="020B0504020202020204" pitchFamily="34" charset="0"/>
              <a:ea typeface="Aktiv Grotesk" panose="020B0504020202020204" pitchFamily="34" charset="0"/>
              <a:cs typeface="Aktiv Grotesk" panose="020B05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F4B689-9964-E481-4773-D5DB5101ADE1}"/>
              </a:ext>
            </a:extLst>
          </p:cNvPr>
          <p:cNvSpPr/>
          <p:nvPr/>
        </p:nvSpPr>
        <p:spPr>
          <a:xfrm>
            <a:off x="-581891" y="3726942"/>
            <a:ext cx="1484671" cy="3453675"/>
          </a:xfrm>
          <a:prstGeom prst="rect">
            <a:avLst/>
          </a:prstGeom>
          <a:solidFill>
            <a:srgbClr val="F5F5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4E0406-E70D-4196-83CF-6A2429B04E75}"/>
              </a:ext>
            </a:extLst>
          </p:cNvPr>
          <p:cNvSpPr/>
          <p:nvPr/>
        </p:nvSpPr>
        <p:spPr>
          <a:xfrm>
            <a:off x="-581891" y="-399011"/>
            <a:ext cx="1484671" cy="3453675"/>
          </a:xfrm>
          <a:prstGeom prst="rect">
            <a:avLst/>
          </a:prstGeom>
          <a:solidFill>
            <a:srgbClr val="3DB6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773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  <p:bldP spid="9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B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D068A-E77D-89E5-0EA2-9D25D83B2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704" y="1068184"/>
            <a:ext cx="9593852" cy="235639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8000" dirty="0">
                <a:solidFill>
                  <a:schemeClr val="bg1"/>
                </a:solidFill>
                <a:latin typeface="Platform Bold" panose="020B0804030202020204" pitchFamily="34" charset="77"/>
              </a:rPr>
              <a:t>STEPS to Being an</a:t>
            </a:r>
            <a:br>
              <a:rPr lang="en-US" sz="8000" dirty="0">
                <a:solidFill>
                  <a:schemeClr val="bg1"/>
                </a:solidFill>
                <a:latin typeface="Platform Bold" panose="020B0804030202020204" pitchFamily="34" charset="77"/>
              </a:rPr>
            </a:br>
            <a:r>
              <a:rPr lang="en-US" sz="8000" dirty="0">
                <a:solidFill>
                  <a:schemeClr val="bg1"/>
                </a:solidFill>
                <a:latin typeface="Platform Bold" panose="020B0804030202020204" pitchFamily="34" charset="77"/>
              </a:rPr>
              <a:t>Active Bystander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6695BDA-27C0-FD66-C2A1-4382FE948C90}"/>
              </a:ext>
            </a:extLst>
          </p:cNvPr>
          <p:cNvSpPr txBox="1">
            <a:spLocks/>
          </p:cNvSpPr>
          <p:nvPr/>
        </p:nvSpPr>
        <p:spPr>
          <a:xfrm>
            <a:off x="1611704" y="3726941"/>
            <a:ext cx="9909736" cy="2574105"/>
          </a:xfrm>
          <a:prstGeom prst="rect">
            <a:avLst/>
          </a:prstGeom>
        </p:spPr>
        <p:txBody>
          <a:bodyPr vert="horz" lIns="91440" tIns="45720" rIns="91440" bIns="45720" numCol="1" spcCol="5486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000" b="1" dirty="0">
                <a:solidFill>
                  <a:srgbClr val="FBEE33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Step Up: </a:t>
            </a:r>
            <a:r>
              <a:rPr lang="en-US" sz="2000" b="1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	</a:t>
            </a:r>
            <a:r>
              <a:rPr lang="en-US" sz="20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Take action and say something.</a:t>
            </a:r>
          </a:p>
          <a:p>
            <a:pPr marL="0" indent="0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000" b="1" dirty="0">
                <a:solidFill>
                  <a:srgbClr val="FBEE33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Tell an Adult: </a:t>
            </a:r>
            <a:r>
              <a:rPr lang="en-US" sz="2000" b="1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	</a:t>
            </a:r>
            <a:r>
              <a:rPr lang="en-US" sz="20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Get help from a trusted adult.</a:t>
            </a:r>
          </a:p>
          <a:p>
            <a:pPr marL="0" indent="0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000" b="1" dirty="0">
                <a:solidFill>
                  <a:srgbClr val="FBEE33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Evidence: </a:t>
            </a:r>
            <a:r>
              <a:rPr lang="en-US" sz="2000" b="1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	</a:t>
            </a:r>
            <a:r>
              <a:rPr lang="en-US" sz="20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Take notes of what has happened, including what you saw, </a:t>
            </a:r>
            <a:br>
              <a:rPr lang="en-US" sz="20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		heard, or know about the situation.</a:t>
            </a:r>
          </a:p>
          <a:p>
            <a:pPr marL="0" indent="0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000" b="1" dirty="0">
                <a:solidFill>
                  <a:srgbClr val="FBEE33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Pull Attention Away: </a:t>
            </a:r>
            <a:r>
              <a:rPr lang="en-US" sz="2000" b="1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</a:t>
            </a:r>
            <a:r>
              <a:rPr lang="en-US" sz="20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Distract to defuse the situation.</a:t>
            </a:r>
          </a:p>
          <a:p>
            <a:pPr marL="0" indent="0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000" b="1" dirty="0">
                <a:solidFill>
                  <a:srgbClr val="FBEE33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Support Later: 	</a:t>
            </a:r>
            <a:r>
              <a:rPr lang="en-US" sz="2000" b="1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</a:t>
            </a:r>
            <a:r>
              <a:rPr lang="en-US" sz="20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Offer help or check in afterward to support those involved.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F4B689-9964-E481-4773-D5DB5101ADE1}"/>
              </a:ext>
            </a:extLst>
          </p:cNvPr>
          <p:cNvSpPr/>
          <p:nvPr/>
        </p:nvSpPr>
        <p:spPr>
          <a:xfrm>
            <a:off x="-581891" y="3726942"/>
            <a:ext cx="1484671" cy="3453675"/>
          </a:xfrm>
          <a:prstGeom prst="rect">
            <a:avLst/>
          </a:prstGeom>
          <a:solidFill>
            <a:srgbClr val="F5F5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4E0406-E70D-4196-83CF-6A2429B04E75}"/>
              </a:ext>
            </a:extLst>
          </p:cNvPr>
          <p:cNvSpPr/>
          <p:nvPr/>
        </p:nvSpPr>
        <p:spPr>
          <a:xfrm>
            <a:off x="-581891" y="-399011"/>
            <a:ext cx="1484671" cy="3453675"/>
          </a:xfrm>
          <a:prstGeom prst="rect">
            <a:avLst/>
          </a:prstGeom>
          <a:solidFill>
            <a:srgbClr val="FBEE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8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  <p:bldP spid="9" grpId="0" animBg="1"/>
      <p:bldP spid="4" grpId="0" animBg="1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05E53-3D1D-3658-3B6C-526AEECCB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23880-A52D-A554-659B-1360D85FC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704" y="1617837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 dirty="0">
                <a:latin typeface="Platform Bold" panose="020B0804030202020204" pitchFamily="34" charset="77"/>
              </a:rPr>
              <a:t>What Would You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F3FDA-94AC-436A-EC61-68CA06766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7235" y="3216993"/>
            <a:ext cx="9916620" cy="3427056"/>
          </a:xfrm>
        </p:spPr>
        <p:txBody>
          <a:bodyPr numCol="1" spcCol="548640">
            <a:normAutofit fontScale="92500"/>
          </a:bodyPr>
          <a:lstStyle/>
          <a:p>
            <a:pPr marL="0" indent="0">
              <a:spcBef>
                <a:spcPts val="2200"/>
              </a:spcBef>
              <a:buNone/>
            </a:pPr>
            <a:r>
              <a:rPr lang="en-US" sz="4400" b="1" dirty="0">
                <a:solidFill>
                  <a:srgbClr val="000000"/>
                </a:solidFill>
                <a:effectLst/>
                <a:latin typeface="Aktiv Grotesk Black" panose="020B0504020202020204" pitchFamily="34" charset="0"/>
                <a:ea typeface="Aktiv Grotesk Black" panose="020B0504020202020204" pitchFamily="34" charset="0"/>
                <a:cs typeface="Aktiv Grotesk Black" panose="020B0504020202020204" pitchFamily="34" charset="0"/>
              </a:rPr>
              <a:t>1.	</a:t>
            </a: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During lunch, you see two of your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friends aggressively arguing, and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one of them starts frantically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reaching into their bag.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You know they are carrying a knife.</a:t>
            </a:r>
            <a:endParaRPr lang="en-US" sz="4400" b="1" dirty="0">
              <a:solidFill>
                <a:srgbClr val="000000"/>
              </a:solidFill>
              <a:effectLst/>
              <a:latin typeface="Aktiv Grotesk" panose="020B0504020202020204" pitchFamily="34" charset="0"/>
              <a:ea typeface="Aktiv Grotesk" panose="020B0504020202020204" pitchFamily="34" charset="0"/>
              <a:cs typeface="Aktiv Grotesk" panose="020B05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0DE934-4F13-3F1E-A9B4-98512782D822}"/>
              </a:ext>
            </a:extLst>
          </p:cNvPr>
          <p:cNvSpPr/>
          <p:nvPr/>
        </p:nvSpPr>
        <p:spPr>
          <a:xfrm>
            <a:off x="-581891" y="3222987"/>
            <a:ext cx="1484671" cy="434159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50C62D2-E5CB-E580-66D9-3033672CFE25}"/>
              </a:ext>
            </a:extLst>
          </p:cNvPr>
          <p:cNvSpPr txBox="1">
            <a:spLocks/>
          </p:cNvSpPr>
          <p:nvPr/>
        </p:nvSpPr>
        <p:spPr>
          <a:xfrm>
            <a:off x="1644955" y="1189632"/>
            <a:ext cx="10515600" cy="748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tx1">
                    <a:alpha val="50000"/>
                  </a:schemeClr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ACTIVITY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3DD5ED-F050-EB85-8822-D042DDDA389A}"/>
              </a:ext>
            </a:extLst>
          </p:cNvPr>
          <p:cNvSpPr/>
          <p:nvPr/>
        </p:nvSpPr>
        <p:spPr>
          <a:xfrm>
            <a:off x="-581891" y="-902966"/>
            <a:ext cx="1484671" cy="3453675"/>
          </a:xfrm>
          <a:prstGeom prst="rect">
            <a:avLst/>
          </a:prstGeom>
          <a:solidFill>
            <a:srgbClr val="F478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2226A3F-13E9-1713-E58D-B61058F07DFE}"/>
              </a:ext>
            </a:extLst>
          </p:cNvPr>
          <p:cNvSpPr txBox="1">
            <a:spLocks/>
          </p:cNvSpPr>
          <p:nvPr/>
        </p:nvSpPr>
        <p:spPr>
          <a:xfrm>
            <a:off x="1527235" y="3091889"/>
            <a:ext cx="9722656" cy="3677264"/>
          </a:xfrm>
          <a:prstGeom prst="rect">
            <a:avLst/>
          </a:prstGeom>
        </p:spPr>
        <p:txBody>
          <a:bodyPr vert="horz" lIns="91440" tIns="45720" rIns="91440" bIns="45720" numCol="1" spcCol="54864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2200"/>
              </a:spcBef>
              <a:buNone/>
            </a:pPr>
            <a:r>
              <a:rPr lang="en-US" sz="4400" b="1" dirty="0">
                <a:solidFill>
                  <a:srgbClr val="000000"/>
                </a:solidFill>
                <a:latin typeface="Aktiv Grotesk Black" panose="020B0504020202020204" pitchFamily="34" charset="0"/>
                <a:ea typeface="Aktiv Grotesk Black" panose="020B0504020202020204" pitchFamily="34" charset="0"/>
                <a:cs typeface="Aktiv Grotesk Black" panose="020B0504020202020204" pitchFamily="34" charset="0"/>
              </a:rPr>
              <a:t>2.	</a:t>
            </a: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A friend tells you they’re worried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about getting hurt and are thinking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of carrying a knife for protection.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2796A49-2396-704B-8766-555DF96C3737}"/>
              </a:ext>
            </a:extLst>
          </p:cNvPr>
          <p:cNvSpPr txBox="1">
            <a:spLocks/>
          </p:cNvSpPr>
          <p:nvPr/>
        </p:nvSpPr>
        <p:spPr>
          <a:xfrm>
            <a:off x="1527235" y="3216993"/>
            <a:ext cx="9722656" cy="3240128"/>
          </a:xfrm>
          <a:prstGeom prst="rect">
            <a:avLst/>
          </a:prstGeom>
        </p:spPr>
        <p:txBody>
          <a:bodyPr vert="horz" lIns="91440" tIns="45720" rIns="91440" bIns="45720" numCol="1" spcCol="54864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2200"/>
              </a:spcBef>
              <a:buNone/>
            </a:pPr>
            <a:r>
              <a:rPr lang="en-US" sz="4400" b="1" dirty="0">
                <a:solidFill>
                  <a:srgbClr val="000000"/>
                </a:solidFill>
                <a:latin typeface="Aktiv Grotesk Black" panose="020B0504020202020204" pitchFamily="34" charset="0"/>
                <a:ea typeface="Aktiv Grotesk Black" panose="020B0504020202020204" pitchFamily="34" charset="0"/>
                <a:cs typeface="Aktiv Grotesk Black" panose="020B0504020202020204" pitchFamily="34" charset="0"/>
              </a:rPr>
              <a:t>3.	</a:t>
            </a: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You hear a </a:t>
            </a:r>
            <a:r>
              <a:rPr lang="en-US" sz="4400" b="1" dirty="0" err="1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rumour</a:t>
            </a: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 about a fight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happening after school between two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groups. Some of the people involved </a:t>
            </a:r>
            <a:b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are </a:t>
            </a:r>
            <a:r>
              <a:rPr lang="en-US" sz="4400" b="1" dirty="0" err="1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rumoured</a:t>
            </a:r>
            <a:r>
              <a:rPr lang="en-US" sz="4400" b="1" dirty="0">
                <a:solidFill>
                  <a:srgbClr val="00000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 to carry knives.</a:t>
            </a:r>
          </a:p>
        </p:txBody>
      </p:sp>
    </p:spTree>
    <p:extLst>
      <p:ext uri="{BB962C8B-B14F-4D97-AF65-F5344CB8AC3E}">
        <p14:creationId xmlns:p14="http://schemas.microsoft.com/office/powerpoint/2010/main" val="223874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9" grpId="0" animBg="1"/>
      <p:bldP spid="10" grpId="0"/>
      <p:bldP spid="4" grpId="0" animBg="1"/>
      <p:bldP spid="13" grpId="0" build="p"/>
      <p:bldP spid="13" grpId="1" build="p"/>
      <p:bldP spid="1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B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D068A-E77D-89E5-0EA2-9D25D83B2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704" y="899492"/>
            <a:ext cx="9593852" cy="235639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8000" dirty="0">
                <a:solidFill>
                  <a:schemeClr val="bg1"/>
                </a:solidFill>
                <a:latin typeface="Platform Bold" panose="020B0804030202020204" pitchFamily="34" charset="77"/>
              </a:rPr>
              <a:t>Why It Matters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F4B689-9964-E481-4773-D5DB5101ADE1}"/>
              </a:ext>
            </a:extLst>
          </p:cNvPr>
          <p:cNvSpPr/>
          <p:nvPr/>
        </p:nvSpPr>
        <p:spPr>
          <a:xfrm>
            <a:off x="-581891" y="3034215"/>
            <a:ext cx="1484671" cy="4807458"/>
          </a:xfrm>
          <a:prstGeom prst="rect">
            <a:avLst/>
          </a:prstGeom>
          <a:solidFill>
            <a:srgbClr val="F5F5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4E0406-E70D-4196-83CF-6A2429B04E75}"/>
              </a:ext>
            </a:extLst>
          </p:cNvPr>
          <p:cNvSpPr/>
          <p:nvPr/>
        </p:nvSpPr>
        <p:spPr>
          <a:xfrm>
            <a:off x="-581891" y="-1091738"/>
            <a:ext cx="1484671" cy="3453675"/>
          </a:xfrm>
          <a:prstGeom prst="rect">
            <a:avLst/>
          </a:prstGeom>
          <a:solidFill>
            <a:srgbClr val="3DB6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3C9E6-D188-3347-2F34-F1B1927B14A2}"/>
              </a:ext>
            </a:extLst>
          </p:cNvPr>
          <p:cNvSpPr txBox="1">
            <a:spLocks/>
          </p:cNvSpPr>
          <p:nvPr/>
        </p:nvSpPr>
        <p:spPr>
          <a:xfrm>
            <a:off x="1611704" y="3034215"/>
            <a:ext cx="7786296" cy="2871289"/>
          </a:xfrm>
          <a:prstGeom prst="rect">
            <a:avLst/>
          </a:prstGeom>
        </p:spPr>
        <p:txBody>
          <a:bodyPr vert="horz" lIns="91440" tIns="45720" rIns="91440" bIns="45720" numCol="1" spcCol="5486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400"/>
              </a:spcBef>
            </a:pPr>
            <a:r>
              <a:rPr lang="en-US" sz="2000" dirty="0">
                <a:solidFill>
                  <a:schemeClr val="bg1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rPr>
              <a:t>Every action, no matter how small, helps towards making our community safer.</a:t>
            </a:r>
          </a:p>
          <a:p>
            <a:pPr>
              <a:lnSpc>
                <a:spcPct val="100000"/>
              </a:lnSpc>
              <a:spcBef>
                <a:spcPts val="1400"/>
              </a:spcBef>
            </a:pPr>
            <a:r>
              <a:rPr lang="en-US" sz="2000" dirty="0">
                <a:solidFill>
                  <a:schemeClr val="bg1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rPr>
              <a:t>Active bystanders help prevent harm and create a culture where violence and carrying weapons are not accepted.</a:t>
            </a:r>
          </a:p>
          <a:p>
            <a:pPr>
              <a:lnSpc>
                <a:spcPct val="100000"/>
              </a:lnSpc>
              <a:spcBef>
                <a:spcPts val="1400"/>
              </a:spcBef>
            </a:pPr>
            <a:r>
              <a:rPr lang="en-US" sz="2000" dirty="0">
                <a:solidFill>
                  <a:schemeClr val="bg1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rPr>
              <a:t>Supporting friends in the right way can save lives and prevent dangerous situations from escalating.</a:t>
            </a:r>
          </a:p>
          <a:p>
            <a:pPr>
              <a:lnSpc>
                <a:spcPct val="100000"/>
              </a:lnSpc>
              <a:spcBef>
                <a:spcPts val="1400"/>
              </a:spcBef>
            </a:pPr>
            <a:r>
              <a:rPr lang="en-US" sz="2000" dirty="0">
                <a:solidFill>
                  <a:schemeClr val="bg1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rPr>
              <a:t>By using the STEPS approach, you can make a difference without putting yourself at risk.</a:t>
            </a:r>
          </a:p>
        </p:txBody>
      </p:sp>
    </p:spTree>
    <p:extLst>
      <p:ext uri="{BB962C8B-B14F-4D97-AF65-F5344CB8AC3E}">
        <p14:creationId xmlns:p14="http://schemas.microsoft.com/office/powerpoint/2010/main" val="2131397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4" grpId="0" animBg="1"/>
      <p:bldP spid="3" grpId="0" build="p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B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2EF30CC-CB91-1FFB-F79E-676C258FD07F}"/>
              </a:ext>
            </a:extLst>
          </p:cNvPr>
          <p:cNvSpPr/>
          <p:nvPr/>
        </p:nvSpPr>
        <p:spPr>
          <a:xfrm>
            <a:off x="-581891" y="5318705"/>
            <a:ext cx="12832225" cy="1681702"/>
          </a:xfrm>
          <a:prstGeom prst="rect">
            <a:avLst/>
          </a:prstGeom>
          <a:solidFill>
            <a:srgbClr val="F5F5F3">
              <a:alpha val="977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5D068A-E77D-89E5-0EA2-9D25D83B2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704" y="573508"/>
            <a:ext cx="9593852" cy="235639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6000" dirty="0">
                <a:solidFill>
                  <a:schemeClr val="bg1"/>
                </a:solidFill>
                <a:latin typeface="Platform Bold" panose="020B0804030202020204" pitchFamily="34" charset="77"/>
              </a:rPr>
              <a:t>STEPS to Being an</a:t>
            </a:r>
            <a:br>
              <a:rPr lang="en-US" sz="6000" dirty="0">
                <a:solidFill>
                  <a:schemeClr val="bg1"/>
                </a:solidFill>
                <a:latin typeface="Platform Bold" panose="020B0804030202020204" pitchFamily="34" charset="77"/>
              </a:rPr>
            </a:br>
            <a:r>
              <a:rPr lang="en-US" sz="6000" dirty="0">
                <a:solidFill>
                  <a:schemeClr val="bg1"/>
                </a:solidFill>
                <a:latin typeface="Platform Bold" panose="020B0804030202020204" pitchFamily="34" charset="77"/>
              </a:rPr>
              <a:t>Active Bystander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6695BDA-27C0-FD66-C2A1-4382FE948C90}"/>
              </a:ext>
            </a:extLst>
          </p:cNvPr>
          <p:cNvSpPr txBox="1">
            <a:spLocks/>
          </p:cNvSpPr>
          <p:nvPr/>
        </p:nvSpPr>
        <p:spPr>
          <a:xfrm>
            <a:off x="1611704" y="2884934"/>
            <a:ext cx="9735850" cy="2871289"/>
          </a:xfrm>
          <a:prstGeom prst="rect">
            <a:avLst/>
          </a:prstGeom>
        </p:spPr>
        <p:txBody>
          <a:bodyPr vert="horz" lIns="91440" tIns="45720" rIns="91440" bIns="45720" numCol="1" spcCol="54864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4125" indent="-2524125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1600" b="1" dirty="0">
                <a:solidFill>
                  <a:srgbClr val="FBEE33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Step Up: </a:t>
            </a:r>
            <a:r>
              <a:rPr lang="en-US" sz="1600" b="1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Take action and say something.</a:t>
            </a:r>
          </a:p>
          <a:p>
            <a:pPr marL="2524125" indent="-2524125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1600" b="1" dirty="0">
                <a:solidFill>
                  <a:srgbClr val="FBEE33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Tell an Adult: </a:t>
            </a:r>
            <a:r>
              <a:rPr lang="en-US" sz="1600" b="1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Get help from a trusted adult.</a:t>
            </a:r>
          </a:p>
          <a:p>
            <a:pPr marL="2524125" indent="-2524125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1600" b="1" dirty="0">
                <a:solidFill>
                  <a:srgbClr val="FBEE33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Evidence: </a:t>
            </a:r>
            <a:r>
              <a:rPr lang="en-US" sz="1600" b="1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Take notes of what has happened, including what you saw, </a:t>
            </a:r>
            <a:br>
              <a:rPr lang="en-US" sz="16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heard, or know about the situation.</a:t>
            </a:r>
          </a:p>
          <a:p>
            <a:pPr marL="2524125" indent="-2524125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1600" b="1" dirty="0">
                <a:solidFill>
                  <a:srgbClr val="FBEE33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Pull Attention Away: </a:t>
            </a:r>
            <a:r>
              <a:rPr lang="en-US" sz="1600" b="1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Distract to defuse the situation.</a:t>
            </a:r>
          </a:p>
          <a:p>
            <a:pPr marL="2524125" indent="-2524125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1600" b="1" dirty="0">
                <a:solidFill>
                  <a:srgbClr val="FBEE33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Support Later: 	</a:t>
            </a:r>
            <a:r>
              <a:rPr lang="en-US" sz="16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Offer help or check in afterward to support those involved.</a:t>
            </a:r>
            <a:br>
              <a:rPr lang="en-US" sz="1600" dirty="0">
                <a:solidFill>
                  <a:schemeClr val="bg1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endParaRPr lang="en-US" sz="1600" dirty="0">
              <a:solidFill>
                <a:schemeClr val="bg1"/>
              </a:solidFill>
              <a:latin typeface="Aktiv Grotesk" panose="020B0504020202020204" pitchFamily="34" charset="0"/>
              <a:ea typeface="Aktiv Grotesk" panose="020B0504020202020204" pitchFamily="34" charset="0"/>
              <a:cs typeface="Aktiv Grotesk" panose="020B0504020202020204" pitchFamily="34" charset="0"/>
            </a:endParaRPr>
          </a:p>
          <a:p>
            <a:pPr marL="2524125" indent="-2524125"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1600" b="1" dirty="0">
                <a:solidFill>
                  <a:srgbClr val="3DB6D0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  <a:t>For more support visit: </a:t>
            </a:r>
            <a:br>
              <a:rPr lang="en-US" sz="1600" b="1" dirty="0">
                <a:solidFill>
                  <a:srgbClr val="FBEE33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rPr>
            </a:br>
            <a:endParaRPr lang="en-US" sz="1600" dirty="0">
              <a:solidFill>
                <a:schemeClr val="bg1"/>
              </a:solidFill>
              <a:latin typeface="Aktiv Grotesk" panose="020B0504020202020204" pitchFamily="34" charset="0"/>
              <a:ea typeface="Aktiv Grotesk" panose="020B0504020202020204" pitchFamily="34" charset="0"/>
              <a:cs typeface="Aktiv Grotesk" panose="020B0504020202020204" pitchFamily="34" charset="0"/>
            </a:endParaRPr>
          </a:p>
          <a:p>
            <a:pPr marL="2524125" indent="-2524125">
              <a:lnSpc>
                <a:spcPct val="100000"/>
              </a:lnSpc>
              <a:spcBef>
                <a:spcPts val="1400"/>
              </a:spcBef>
              <a:buNone/>
            </a:pPr>
            <a:endParaRPr lang="en-US" sz="1600" dirty="0">
              <a:solidFill>
                <a:schemeClr val="bg1"/>
              </a:solidFill>
              <a:latin typeface="Aktiv Grotesk" panose="020B0504020202020204" pitchFamily="34" charset="0"/>
              <a:ea typeface="Aktiv Grotesk" panose="020B0504020202020204" pitchFamily="34" charset="0"/>
              <a:cs typeface="Aktiv Grotesk" panose="020B05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F4B689-9964-E481-4773-D5DB5101ADE1}"/>
              </a:ext>
            </a:extLst>
          </p:cNvPr>
          <p:cNvSpPr/>
          <p:nvPr/>
        </p:nvSpPr>
        <p:spPr>
          <a:xfrm>
            <a:off x="-581891" y="2947455"/>
            <a:ext cx="1484671" cy="4742501"/>
          </a:xfrm>
          <a:prstGeom prst="rect">
            <a:avLst/>
          </a:prstGeom>
          <a:solidFill>
            <a:srgbClr val="F5F5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4E0406-E70D-4196-83CF-6A2429B04E75}"/>
              </a:ext>
            </a:extLst>
          </p:cNvPr>
          <p:cNvSpPr/>
          <p:nvPr/>
        </p:nvSpPr>
        <p:spPr>
          <a:xfrm>
            <a:off x="-581891" y="-1178498"/>
            <a:ext cx="1484671" cy="3453675"/>
          </a:xfrm>
          <a:prstGeom prst="rect">
            <a:avLst/>
          </a:prstGeom>
          <a:solidFill>
            <a:srgbClr val="FBEE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15498B7-CC4B-DA00-08C7-2B8CF02E9C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36283" y="5554188"/>
            <a:ext cx="2229252" cy="79026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0F297B-8F7D-E5AD-3860-3793B8E6F2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54148" y="5583386"/>
            <a:ext cx="1802843" cy="70110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73ED838-1A82-0151-81EB-E1EE56D7B9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19467" y="5449085"/>
            <a:ext cx="2181159" cy="92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72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P spid="8" grpId="0" build="p"/>
      <p:bldP spid="9" grpId="0" animBg="1"/>
      <p:bldP spid="4" grpId="0" animBg="1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EE3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E412F0-F590-F637-4FD5-398AFDDBC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D5BBE-B034-4EBA-6DD7-680D161EC7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-600000">
            <a:off x="973296" y="1680163"/>
            <a:ext cx="10222329" cy="238760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sz="9000" dirty="0">
                <a:latin typeface="Platform Bold" panose="020B0804030202020204" pitchFamily="34" charset="77"/>
              </a:rPr>
              <a:t>Being an</a:t>
            </a:r>
            <a:br>
              <a:rPr lang="en-US" sz="9000" dirty="0">
                <a:latin typeface="Platform Bold" panose="020B0804030202020204" pitchFamily="34" charset="77"/>
              </a:rPr>
            </a:br>
            <a:r>
              <a:rPr lang="en-US" sz="9000" dirty="0">
                <a:latin typeface="Platform Bold" panose="020B0804030202020204" pitchFamily="34" charset="77"/>
              </a:rPr>
              <a:t>Active Bystander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016FF5-0AFE-5494-5787-52BFDEEC5281}"/>
              </a:ext>
            </a:extLst>
          </p:cNvPr>
          <p:cNvSpPr/>
          <p:nvPr/>
        </p:nvSpPr>
        <p:spPr>
          <a:xfrm rot="-600000">
            <a:off x="-3705931" y="-2077200"/>
            <a:ext cx="4033615" cy="7988818"/>
          </a:xfrm>
          <a:prstGeom prst="rect">
            <a:avLst/>
          </a:prstGeom>
          <a:solidFill>
            <a:schemeClr val="bg2">
              <a:lumMod val="1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B309-DA04-E0AE-7F9D-E41C45527D19}"/>
              </a:ext>
            </a:extLst>
          </p:cNvPr>
          <p:cNvSpPr/>
          <p:nvPr/>
        </p:nvSpPr>
        <p:spPr>
          <a:xfrm rot="-600000">
            <a:off x="-2569467" y="6277094"/>
            <a:ext cx="4033615" cy="403361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8C2024-9525-3D27-BE3B-A44B0BBA1F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814" y="983731"/>
            <a:ext cx="2043646" cy="108930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B1F6763-4C26-5B4F-04F7-208BF1293EF0}"/>
              </a:ext>
            </a:extLst>
          </p:cNvPr>
          <p:cNvSpPr/>
          <p:nvPr/>
        </p:nvSpPr>
        <p:spPr>
          <a:xfrm rot="-600000">
            <a:off x="1832228" y="4855151"/>
            <a:ext cx="11203847" cy="4033615"/>
          </a:xfrm>
          <a:prstGeom prst="rect">
            <a:avLst/>
          </a:prstGeom>
          <a:solidFill>
            <a:srgbClr val="F5F5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74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8982</TotalTime>
  <Words>555</Words>
  <Application>Microsoft Macintosh PowerPoint</Application>
  <PresentationFormat>Widescreen</PresentationFormat>
  <Paragraphs>43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Aktiv Grotesk</vt:lpstr>
      <vt:lpstr>Aktiv Grotesk Black</vt:lpstr>
      <vt:lpstr>Aktiv Grotesk Medium</vt:lpstr>
      <vt:lpstr>Aptos</vt:lpstr>
      <vt:lpstr>Arial</vt:lpstr>
      <vt:lpstr>Calibri</vt:lpstr>
      <vt:lpstr>Calibri Light</vt:lpstr>
      <vt:lpstr>Platform Bold</vt:lpstr>
      <vt:lpstr>Office Theme</vt:lpstr>
      <vt:lpstr>Being an Active Bystander</vt:lpstr>
      <vt:lpstr>Stand Up, Sit Down</vt:lpstr>
      <vt:lpstr>What is an  Active Bystander?</vt:lpstr>
      <vt:lpstr>STEPS to Being an Active Bystander</vt:lpstr>
      <vt:lpstr>What Would You Do?</vt:lpstr>
      <vt:lpstr>Why It Matters</vt:lpstr>
      <vt:lpstr>STEPS to Being an Active Bystander</vt:lpstr>
      <vt:lpstr>Being an Active Bystander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Kael Onion Oakley</dc:creator>
  <cp:lastModifiedBy>Kael Onion Oakley</cp:lastModifiedBy>
  <cp:revision>3</cp:revision>
  <dcterms:created xsi:type="dcterms:W3CDTF">2025-01-29T19:36:42Z</dcterms:created>
  <dcterms:modified xsi:type="dcterms:W3CDTF">2025-02-26T00:46:00Z</dcterms:modified>
</cp:coreProperties>
</file>