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Platform" charset="1" panose="020B0804030202020204"/>
      <p:regular r:id="rId24"/>
    </p:embeddedFont>
    <p:embeddedFont>
      <p:font typeface="AktivGroteskW01-Medium" charset="1" panose="020B0604020202020204"/>
      <p:regular r:id="rId25"/>
    </p:embeddedFont>
    <p:embeddedFont>
      <p:font typeface="AktivGrotesk-Medium" charset="1" panose="020B0604020202020204"/>
      <p:regular r:id="rId26"/>
    </p:embeddedFont>
    <p:embeddedFont>
      <p:font typeface="Brandon Grotesque" charset="1" panose="020B0503020203060202"/>
      <p:regular r:id="rId27"/>
    </p:embeddedFont>
    <p:embeddedFont>
      <p:font typeface="AktivGrotesk-Regular" charset="1" panose="020B0504020202020204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2382" y="1028700"/>
            <a:ext cx="4593186" cy="2451613"/>
          </a:xfrm>
          <a:custGeom>
            <a:avLst/>
            <a:gdLst/>
            <a:ahLst/>
            <a:cxnLst/>
            <a:rect r="r" b="b" t="t" l="l"/>
            <a:pathLst>
              <a:path h="2451613" w="4593186">
                <a:moveTo>
                  <a:pt x="0" y="0"/>
                </a:moveTo>
                <a:lnTo>
                  <a:pt x="4593187" y="0"/>
                </a:lnTo>
                <a:lnTo>
                  <a:pt x="4593187" y="2451613"/>
                </a:lnTo>
                <a:lnTo>
                  <a:pt x="0" y="2451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621531">
            <a:off x="10182557" y="-3705493"/>
            <a:ext cx="10256226" cy="14371612"/>
          </a:xfrm>
          <a:custGeom>
            <a:avLst/>
            <a:gdLst/>
            <a:ahLst/>
            <a:cxnLst/>
            <a:rect r="r" b="b" t="t" l="l"/>
            <a:pathLst>
              <a:path h="14371612" w="10256226">
                <a:moveTo>
                  <a:pt x="0" y="0"/>
                </a:moveTo>
                <a:lnTo>
                  <a:pt x="10256226" y="0"/>
                </a:lnTo>
                <a:lnTo>
                  <a:pt x="10256226" y="14371612"/>
                </a:lnTo>
                <a:lnTo>
                  <a:pt x="0" y="14371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315" t="0" r="-49315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604671">
            <a:off x="1312312" y="2592611"/>
            <a:ext cx="8341551" cy="2463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00"/>
              </a:lnSpc>
            </a:pPr>
            <a:r>
              <a:rPr lang="en-US" sz="7500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A Summer Story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ktivGroteskW01-Medium"/>
                <a:ea typeface="AktivGroteskW01-Medium"/>
                <a:cs typeface="AktivGroteskW01-Medium"/>
                <a:sym typeface="AktivGroteskW01-Medium"/>
              </a:rPr>
              <a:t>How would you react and how can you help your friends and others?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85638" y="2714759"/>
            <a:ext cx="4184135" cy="3974262"/>
          </a:xfrm>
          <a:custGeom>
            <a:avLst/>
            <a:gdLst/>
            <a:ahLst/>
            <a:cxnLst/>
            <a:rect r="r" b="b" t="t" l="l"/>
            <a:pathLst>
              <a:path h="3974262" w="4184135">
                <a:moveTo>
                  <a:pt x="0" y="0"/>
                </a:moveTo>
                <a:lnTo>
                  <a:pt x="4184136" y="0"/>
                </a:lnTo>
                <a:lnTo>
                  <a:pt x="4184136" y="3974262"/>
                </a:lnTo>
                <a:lnTo>
                  <a:pt x="0" y="3974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0828" t="-19685" r="-110000" b="-119146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563948" y="1190592"/>
            <a:ext cx="13081148" cy="131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8469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Group 2: Stepping up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70524" y="2887298"/>
            <a:ext cx="7296349" cy="1051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34AFC0"/>
                </a:solidFill>
                <a:latin typeface="Platform"/>
                <a:ea typeface="Platform"/>
                <a:cs typeface="Platform"/>
                <a:sym typeface="Platform"/>
              </a:rPr>
              <a:t>Why did no one step in at first?</a:t>
            </a:r>
          </a:p>
          <a:p>
            <a:pPr algn="l">
              <a:lnSpc>
                <a:spcPts val="4001"/>
              </a:lnSpc>
              <a:spcBef>
                <a:spcPct val="0"/>
              </a:spcBef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What might stop people from getting involved?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70524" y="4458599"/>
            <a:ext cx="9857594" cy="2061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34AFC0"/>
                </a:solidFill>
                <a:latin typeface="Platform"/>
                <a:ea typeface="Platform"/>
                <a:cs typeface="Platform"/>
                <a:sym typeface="Platform"/>
              </a:rPr>
              <a:t>Discuss</a:t>
            </a:r>
          </a:p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Have you ever had to step up to help? How did you feel?</a:t>
            </a:r>
          </a:p>
          <a:p>
            <a:pPr algn="l">
              <a:lnSpc>
                <a:spcPts val="4001"/>
              </a:lnSpc>
              <a:spcBef>
                <a:spcPct val="0"/>
              </a:spcBef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Are there things that stop you from stepping up? What can you do to overcome them?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30753" y="2714759"/>
            <a:ext cx="4232507" cy="3974262"/>
          </a:xfrm>
          <a:custGeom>
            <a:avLst/>
            <a:gdLst/>
            <a:ahLst/>
            <a:cxnLst/>
            <a:rect r="r" b="b" t="t" l="l"/>
            <a:pathLst>
              <a:path h="3974262" w="4232507">
                <a:moveTo>
                  <a:pt x="0" y="0"/>
                </a:moveTo>
                <a:lnTo>
                  <a:pt x="4232507" y="0"/>
                </a:lnTo>
                <a:lnTo>
                  <a:pt x="4232507" y="3974262"/>
                </a:lnTo>
                <a:lnTo>
                  <a:pt x="0" y="3974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8990" t="-19685" r="-8171" b="-119146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563948" y="1190592"/>
            <a:ext cx="13081148" cy="131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8469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Group 3: When to act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70524" y="2887298"/>
            <a:ext cx="7341791" cy="1051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34AFC0"/>
                </a:solidFill>
                <a:latin typeface="Platform"/>
                <a:ea typeface="Platform"/>
                <a:cs typeface="Platform"/>
                <a:sym typeface="Platform"/>
              </a:rPr>
              <a:t>When should someone  act?</a:t>
            </a:r>
          </a:p>
          <a:p>
            <a:pPr algn="l">
              <a:lnSpc>
                <a:spcPts val="4001"/>
              </a:lnSpc>
              <a:spcBef>
                <a:spcPct val="0"/>
              </a:spcBef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At what point would you have done something?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70524" y="4458599"/>
            <a:ext cx="9857594" cy="2565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34AFC0"/>
                </a:solidFill>
                <a:latin typeface="Platform"/>
                <a:ea typeface="Platform"/>
                <a:cs typeface="Platform"/>
                <a:sym typeface="Platform"/>
              </a:rPr>
              <a:t>Discuss</a:t>
            </a:r>
          </a:p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Have you ever regretted not doing something, or maybe you stepped in too early?</a:t>
            </a:r>
          </a:p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What’s the best time to step up?</a:t>
            </a:r>
          </a:p>
          <a:p>
            <a:pPr algn="l">
              <a:lnSpc>
                <a:spcPts val="400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69515" y="2870130"/>
            <a:ext cx="4377622" cy="3945852"/>
          </a:xfrm>
          <a:custGeom>
            <a:avLst/>
            <a:gdLst/>
            <a:ahLst/>
            <a:cxnLst/>
            <a:rect r="r" b="b" t="t" l="l"/>
            <a:pathLst>
              <a:path h="3945852" w="4377622">
                <a:moveTo>
                  <a:pt x="0" y="0"/>
                </a:moveTo>
                <a:lnTo>
                  <a:pt x="4377621" y="0"/>
                </a:lnTo>
                <a:lnTo>
                  <a:pt x="4377621" y="3945853"/>
                </a:lnTo>
                <a:lnTo>
                  <a:pt x="0" y="3945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13" t="-120235" r="-200534" b="-20316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563948" y="1190592"/>
            <a:ext cx="13081148" cy="131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8469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Group 4: Keeping safer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70524" y="2887298"/>
            <a:ext cx="9227741" cy="1051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34AFC0"/>
                </a:solidFill>
                <a:latin typeface="Platform"/>
                <a:ea typeface="Platform"/>
                <a:cs typeface="Platform"/>
                <a:sym typeface="Platform"/>
              </a:rPr>
              <a:t>What could you do to keep things safer</a:t>
            </a:r>
          </a:p>
          <a:p>
            <a:pPr algn="l">
              <a:lnSpc>
                <a:spcPts val="4001"/>
              </a:lnSpc>
              <a:spcBef>
                <a:spcPct val="0"/>
              </a:spcBef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Think of safe ways to respond without putting yourself at risk.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70524" y="4458599"/>
            <a:ext cx="9857594" cy="3552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Discuss</a:t>
            </a:r>
          </a:p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When you do stuff with your mates, do you think about staying safe?</a:t>
            </a:r>
          </a:p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How could you take action but still keep safe yourself?</a:t>
            </a:r>
          </a:p>
          <a:p>
            <a:pPr algn="l">
              <a:lnSpc>
                <a:spcPts val="4001"/>
              </a:lnSpc>
            </a:pPr>
          </a:p>
          <a:p>
            <a:pPr algn="l">
              <a:lnSpc>
                <a:spcPts val="4001"/>
              </a:lnSpc>
            </a:pPr>
          </a:p>
          <a:p>
            <a:pPr algn="l">
              <a:lnSpc>
                <a:spcPts val="400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367168" y="2870130"/>
            <a:ext cx="4264755" cy="3945852"/>
          </a:xfrm>
          <a:custGeom>
            <a:avLst/>
            <a:gdLst/>
            <a:ahLst/>
            <a:cxnLst/>
            <a:rect r="r" b="b" t="t" l="l"/>
            <a:pathLst>
              <a:path h="3945852" w="4264755">
                <a:moveTo>
                  <a:pt x="0" y="0"/>
                </a:moveTo>
                <a:lnTo>
                  <a:pt x="4264754" y="0"/>
                </a:lnTo>
                <a:lnTo>
                  <a:pt x="4264754" y="3945853"/>
                </a:lnTo>
                <a:lnTo>
                  <a:pt x="0" y="3945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7221" t="-120235" r="-107542" b="-20316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563948" y="1190592"/>
            <a:ext cx="13081148" cy="131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8469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Group 5: Reassurance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70524" y="2887298"/>
            <a:ext cx="10561638" cy="1051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34AFC0"/>
                </a:solidFill>
                <a:latin typeface="Platform"/>
                <a:ea typeface="Platform"/>
                <a:cs typeface="Platform"/>
                <a:sym typeface="Platform"/>
              </a:rPr>
              <a:t>What could you say or do?</a:t>
            </a:r>
          </a:p>
          <a:p>
            <a:pPr algn="l">
              <a:lnSpc>
                <a:spcPts val="4001"/>
              </a:lnSpc>
              <a:spcBef>
                <a:spcPct val="0"/>
              </a:spcBef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How could you support someone who looks uncomforatble or scared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70524" y="4458599"/>
            <a:ext cx="9857594" cy="3575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34AFC0"/>
                </a:solidFill>
                <a:latin typeface="Platform"/>
                <a:ea typeface="Platform"/>
                <a:cs typeface="Platform"/>
                <a:sym typeface="Platform"/>
              </a:rPr>
              <a:t>Discuss</a:t>
            </a:r>
          </a:p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Have you had to reassure someone who was worried before? How did that feel?</a:t>
            </a:r>
          </a:p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Can you think of ways to reassure someone in a moment like this?</a:t>
            </a:r>
          </a:p>
          <a:p>
            <a:pPr algn="l">
              <a:lnSpc>
                <a:spcPts val="4001"/>
              </a:lnSpc>
            </a:pPr>
          </a:p>
          <a:p>
            <a:pPr algn="l">
              <a:lnSpc>
                <a:spcPts val="4001"/>
              </a:lnSpc>
            </a:pPr>
          </a:p>
          <a:p>
            <a:pPr algn="l">
              <a:lnSpc>
                <a:spcPts val="400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47787" y="2870130"/>
            <a:ext cx="4361498" cy="3945852"/>
          </a:xfrm>
          <a:custGeom>
            <a:avLst/>
            <a:gdLst/>
            <a:ahLst/>
            <a:cxnLst/>
            <a:rect r="r" b="b" t="t" l="l"/>
            <a:pathLst>
              <a:path h="3945852" w="4361498">
                <a:moveTo>
                  <a:pt x="0" y="0"/>
                </a:moveTo>
                <a:lnTo>
                  <a:pt x="4361498" y="0"/>
                </a:lnTo>
                <a:lnTo>
                  <a:pt x="4361498" y="3945853"/>
                </a:lnTo>
                <a:lnTo>
                  <a:pt x="0" y="3945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1331" t="-120235" r="-6450" b="-20316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563948" y="1190592"/>
            <a:ext cx="13081148" cy="131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8469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Group 6: Being a pal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70524" y="2887298"/>
            <a:ext cx="9484321" cy="1051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34AFC0"/>
                </a:solidFill>
                <a:latin typeface="Platform"/>
                <a:ea typeface="Platform"/>
                <a:cs typeface="Platform"/>
                <a:sym typeface="Platform"/>
              </a:rPr>
              <a:t>What does ‘being a good pal’ mean here?</a:t>
            </a:r>
          </a:p>
          <a:p>
            <a:pPr algn="l">
              <a:lnSpc>
                <a:spcPts val="4001"/>
              </a:lnSpc>
              <a:spcBef>
                <a:spcPct val="0"/>
              </a:spcBef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How can you look out for others, even people you dont know?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70524" y="4458599"/>
            <a:ext cx="9857594" cy="4585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34AFC0"/>
                </a:solidFill>
                <a:latin typeface="Platform"/>
                <a:ea typeface="Platform"/>
                <a:cs typeface="Platform"/>
                <a:sym typeface="Platform"/>
              </a:rPr>
              <a:t>Discuss</a:t>
            </a:r>
          </a:p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What ways do good friends help each other, even when it’s difficult or the other person doesnt seem to want the help?</a:t>
            </a:r>
          </a:p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How do you balance being friends to your close mates with all the other people in a situation?</a:t>
            </a:r>
          </a:p>
          <a:p>
            <a:pPr algn="l">
              <a:lnSpc>
                <a:spcPts val="4001"/>
              </a:lnSpc>
            </a:pPr>
          </a:p>
          <a:p>
            <a:pPr algn="l">
              <a:lnSpc>
                <a:spcPts val="4001"/>
              </a:lnSpc>
            </a:pPr>
          </a:p>
          <a:p>
            <a:pPr algn="l">
              <a:lnSpc>
                <a:spcPts val="4001"/>
              </a:lnSpc>
            </a:pPr>
          </a:p>
          <a:p>
            <a:pPr algn="l">
              <a:lnSpc>
                <a:spcPts val="400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3424" y="8456062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7"/>
                </a:lnTo>
                <a:lnTo>
                  <a:pt x="0" y="1198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63032" y="1190595"/>
            <a:ext cx="11839610" cy="1059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05"/>
              </a:lnSpc>
            </a:pPr>
            <a:r>
              <a:rPr lang="en-US" sz="6770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What did you come up with?</a:t>
            </a:r>
          </a:p>
        </p:txBody>
      </p:sp>
      <p:grpSp>
        <p:nvGrpSpPr>
          <p:cNvPr name="Group 7" id="7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342034" y="2738434"/>
            <a:ext cx="12662084" cy="541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3999">
                <a:solidFill>
                  <a:srgbClr val="000000"/>
                </a:solidFill>
                <a:latin typeface="AktivGrotesk-Regular"/>
                <a:ea typeface="AktivGrotesk-Regular"/>
                <a:cs typeface="AktivGrotesk-Regular"/>
                <a:sym typeface="AktivGrotesk-Regular"/>
              </a:rPr>
              <a:t>Class discussions:</a:t>
            </a:r>
          </a:p>
          <a:p>
            <a:pPr algn="l" marL="863599" indent="-431800" lvl="1">
              <a:lnSpc>
                <a:spcPts val="7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ktivGrotesk-Regular"/>
                <a:ea typeface="AktivGrotesk-Regular"/>
                <a:cs typeface="AktivGrotesk-Regular"/>
                <a:sym typeface="AktivGrotesk-Regular"/>
              </a:rPr>
              <a:t>Do you think you’ve been (or might be) in some similar situations?</a:t>
            </a:r>
          </a:p>
          <a:p>
            <a:pPr algn="l" marL="863599" indent="-431800" lvl="1">
              <a:lnSpc>
                <a:spcPts val="7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ktivGrotesk-Regular"/>
                <a:ea typeface="AktivGrotesk-Regular"/>
                <a:cs typeface="AktivGrotesk-Regular"/>
                <a:sym typeface="AktivGrotesk-Regular"/>
              </a:rPr>
              <a:t>Where could you get help?</a:t>
            </a:r>
          </a:p>
          <a:p>
            <a:pPr algn="l" marL="863599" indent="-431800" lvl="1">
              <a:lnSpc>
                <a:spcPts val="7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ktivGrotesk-Regular"/>
                <a:ea typeface="AktivGrotesk-Regular"/>
                <a:cs typeface="AktivGrotesk-Regular"/>
                <a:sym typeface="AktivGrotesk-Regular"/>
              </a:rPr>
              <a:t>What could you do to help?- but staying safe</a:t>
            </a:r>
          </a:p>
          <a:p>
            <a:pPr algn="l">
              <a:lnSpc>
                <a:spcPts val="7199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3424" y="8456062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7"/>
                </a:lnTo>
                <a:lnTo>
                  <a:pt x="0" y="1198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63032" y="1190595"/>
            <a:ext cx="11839610" cy="1059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05"/>
              </a:lnSpc>
            </a:pPr>
            <a:r>
              <a:rPr lang="en-US" sz="6770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What next</a:t>
            </a:r>
          </a:p>
        </p:txBody>
      </p:sp>
      <p:grpSp>
        <p:nvGrpSpPr>
          <p:cNvPr name="Group 7" id="7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842194" y="2770682"/>
            <a:ext cx="12662084" cy="541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7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ktivGrotesk-Regular"/>
                <a:ea typeface="AktivGrotesk-Regular"/>
                <a:cs typeface="AktivGrotesk-Regular"/>
                <a:sym typeface="AktivGrotesk-Regular"/>
              </a:rPr>
              <a:t>Did you get some good ideas to deal with it?</a:t>
            </a:r>
          </a:p>
          <a:p>
            <a:pPr algn="l" marL="863599" indent="-431800" lvl="1">
              <a:lnSpc>
                <a:spcPts val="7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ktivGrotesk-Regular"/>
                <a:ea typeface="AktivGrotesk-Regular"/>
                <a:cs typeface="AktivGrotesk-Regular"/>
                <a:sym typeface="AktivGrotesk-Regular"/>
              </a:rPr>
              <a:t>Why not create your own comic, a poster, or social media post and share in the school?</a:t>
            </a:r>
          </a:p>
          <a:p>
            <a:pPr algn="l" marL="863599" indent="-431800" lvl="1">
              <a:lnSpc>
                <a:spcPts val="7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ktivGrotesk-Regular"/>
                <a:ea typeface="AktivGrotesk-Regular"/>
                <a:cs typeface="AktivGrotesk-Regular"/>
                <a:sym typeface="AktivGrotesk-Regular"/>
              </a:rPr>
              <a:t>Look out for each other this summer</a:t>
            </a:r>
          </a:p>
          <a:p>
            <a:pPr algn="l" marL="863599" indent="-431800" lvl="1">
              <a:lnSpc>
                <a:spcPts val="7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ktivGrotesk-Regular"/>
                <a:ea typeface="AktivGrotesk-Regular"/>
                <a:cs typeface="AktivGrotesk-Regular"/>
                <a:sym typeface="AktivGrotesk-Regular"/>
              </a:rPr>
              <a:t>Dont forget to feed back to the NKBL team too!</a:t>
            </a:r>
          </a:p>
          <a:p>
            <a:pPr algn="l">
              <a:lnSpc>
                <a:spcPts val="7199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3424" y="8456062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7"/>
                </a:lnTo>
                <a:lnTo>
                  <a:pt x="0" y="1198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-24435">
            <a:off x="2562930" y="1190595"/>
            <a:ext cx="11839610" cy="1059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05"/>
              </a:lnSpc>
            </a:pPr>
            <a:r>
              <a:rPr lang="en-US" sz="6770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No Knives Better Lives</a:t>
            </a:r>
          </a:p>
        </p:txBody>
      </p:sp>
      <p:grpSp>
        <p:nvGrpSpPr>
          <p:cNvPr name="Group 7" id="7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12542">
            <a:off x="2342573" y="2738435"/>
            <a:ext cx="12662084" cy="541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7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ktivGrotesk-Regular"/>
                <a:ea typeface="AktivGrotesk-Regular"/>
                <a:cs typeface="AktivGrotesk-Regular"/>
                <a:sym typeface="AktivGrotesk-Regular"/>
              </a:rPr>
              <a:t>Find more information online at our website noknivesbetterlives.com</a:t>
            </a:r>
          </a:p>
          <a:p>
            <a:pPr algn="l" marL="863599" indent="-431800" lvl="1">
              <a:lnSpc>
                <a:spcPts val="7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ktivGrotesk-Regular"/>
                <a:ea typeface="AktivGrotesk-Regular"/>
                <a:cs typeface="AktivGrotesk-Regular"/>
                <a:sym typeface="AktivGrotesk-Regular"/>
              </a:rPr>
              <a:t>Follow us on socials</a:t>
            </a:r>
          </a:p>
          <a:p>
            <a:pPr algn="l" marL="863599" indent="-431800" lvl="1">
              <a:lnSpc>
                <a:spcPts val="7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ktivGrotesk-Regular"/>
                <a:ea typeface="AktivGrotesk-Regular"/>
                <a:cs typeface="AktivGrotesk-Regular"/>
                <a:sym typeface="AktivGrotesk-Regular"/>
              </a:rPr>
              <a:t>Do some more activities about violence prevention in your school or organise a campaign (get in touch and tell us about it!)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AF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08548">
            <a:off x="10525008" y="-1582811"/>
            <a:ext cx="10864756" cy="12446918"/>
            <a:chOff x="0" y="0"/>
            <a:chExt cx="2861500" cy="32782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1500" cy="3278201"/>
            </a:xfrm>
            <a:custGeom>
              <a:avLst/>
              <a:gdLst/>
              <a:ahLst/>
              <a:cxnLst/>
              <a:rect r="r" b="b" t="t" l="l"/>
              <a:pathLst>
                <a:path h="3278201" w="2861500">
                  <a:moveTo>
                    <a:pt x="0" y="0"/>
                  </a:moveTo>
                  <a:lnTo>
                    <a:pt x="2861500" y="0"/>
                  </a:lnTo>
                  <a:lnTo>
                    <a:pt x="2861500" y="3278201"/>
                  </a:lnTo>
                  <a:lnTo>
                    <a:pt x="0" y="32782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861500" cy="33163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9046" y="1128385"/>
            <a:ext cx="4593186" cy="2451613"/>
          </a:xfrm>
          <a:custGeom>
            <a:avLst/>
            <a:gdLst/>
            <a:ahLst/>
            <a:cxnLst/>
            <a:rect r="r" b="b" t="t" l="l"/>
            <a:pathLst>
              <a:path h="2451613" w="4593186">
                <a:moveTo>
                  <a:pt x="0" y="0"/>
                </a:moveTo>
                <a:lnTo>
                  <a:pt x="4593187" y="0"/>
                </a:lnTo>
                <a:lnTo>
                  <a:pt x="4593187" y="2451613"/>
                </a:lnTo>
                <a:lnTo>
                  <a:pt x="0" y="2451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-604671">
            <a:off x="1661659" y="2313738"/>
            <a:ext cx="9075597" cy="1631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52"/>
              </a:lnSpc>
            </a:pPr>
            <a:r>
              <a:rPr lang="en-US" sz="10542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Thank You</a:t>
            </a:r>
          </a:p>
        </p:txBody>
      </p:sp>
      <p:sp>
        <p:nvSpPr>
          <p:cNvPr name="TextBox 13" id="13"/>
          <p:cNvSpPr txBox="true"/>
          <p:nvPr/>
        </p:nvSpPr>
        <p:spPr>
          <a:xfrm rot="-604671">
            <a:off x="1974924" y="4267916"/>
            <a:ext cx="7918978" cy="640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7"/>
              </a:lnSpc>
            </a:pPr>
            <a:r>
              <a:rPr lang="en-US" sz="4252">
                <a:solidFill>
                  <a:srgbClr val="000000"/>
                </a:solidFill>
                <a:latin typeface="AktivGrotesk-Regular"/>
                <a:ea typeface="AktivGrotesk-Regular"/>
                <a:cs typeface="AktivGrotesk-Regular"/>
                <a:sym typeface="AktivGrotesk-Regular"/>
              </a:rPr>
              <a:t>NKBL@youthlink.scot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3424" y="8456062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7"/>
                </a:lnTo>
                <a:lnTo>
                  <a:pt x="0" y="1198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-24435">
            <a:off x="2563834" y="1187193"/>
            <a:ext cx="12796062" cy="131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8469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Read ‘A Summer Story’</a:t>
            </a:r>
          </a:p>
        </p:txBody>
      </p:sp>
      <p:grpSp>
        <p:nvGrpSpPr>
          <p:cNvPr name="Group 7" id="7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12542">
            <a:off x="2575982" y="2661565"/>
            <a:ext cx="12779687" cy="542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3999">
                <a:solidFill>
                  <a:srgbClr val="000000"/>
                </a:solidFill>
                <a:latin typeface="AktivGrotesk-Medium"/>
                <a:ea typeface="AktivGrotesk-Medium"/>
                <a:cs typeface="AktivGrotesk-Medium"/>
                <a:sym typeface="AktivGrotesk-Medium"/>
              </a:rPr>
              <a:t>Think about:</a:t>
            </a:r>
          </a:p>
          <a:p>
            <a:pPr algn="l" marL="863599" indent="-431800" lvl="1">
              <a:lnSpc>
                <a:spcPts val="7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ktivGrotesk-Medium"/>
                <a:ea typeface="AktivGrotesk-Medium"/>
                <a:cs typeface="AktivGrotesk-Medium"/>
                <a:sym typeface="AktivGrotesk-Medium"/>
              </a:rPr>
              <a:t>What do you think is happening?</a:t>
            </a:r>
          </a:p>
          <a:p>
            <a:pPr algn="l" marL="863599" indent="-431800" lvl="1">
              <a:lnSpc>
                <a:spcPts val="7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ktivGrotesk-Medium"/>
                <a:ea typeface="AktivGrotesk-Medium"/>
                <a:cs typeface="AktivGrotesk-Medium"/>
                <a:sym typeface="AktivGrotesk-Medium"/>
              </a:rPr>
              <a:t>Where might this happen in your community? </a:t>
            </a:r>
          </a:p>
          <a:p>
            <a:pPr algn="l" marL="863599" indent="-431800" lvl="1">
              <a:lnSpc>
                <a:spcPts val="7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ktivGrotesk-Medium"/>
                <a:ea typeface="AktivGrotesk-Medium"/>
                <a:cs typeface="AktivGrotesk-Medium"/>
                <a:sym typeface="AktivGrotesk-Medium"/>
              </a:rPr>
              <a:t>Could anything have been done to stop the situtation?</a:t>
            </a:r>
          </a:p>
          <a:p>
            <a:pPr algn="l">
              <a:lnSpc>
                <a:spcPts val="719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3424" y="8456062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7"/>
                </a:lnTo>
                <a:lnTo>
                  <a:pt x="0" y="1198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5090" y="0"/>
            <a:ext cx="14557075" cy="10287000"/>
          </a:xfrm>
          <a:custGeom>
            <a:avLst/>
            <a:gdLst/>
            <a:ahLst/>
            <a:cxnLst/>
            <a:rect r="r" b="b" t="t" l="l"/>
            <a:pathLst>
              <a:path h="10287000" w="14557075">
                <a:moveTo>
                  <a:pt x="0" y="0"/>
                </a:moveTo>
                <a:lnTo>
                  <a:pt x="14557076" y="0"/>
                </a:lnTo>
                <a:lnTo>
                  <a:pt x="1455707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-608548">
            <a:off x="-5205979" y="182702"/>
            <a:ext cx="6349279" cy="11472600"/>
            <a:chOff x="0" y="0"/>
            <a:chExt cx="1672238" cy="30215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3424" y="8456062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7"/>
                </a:lnTo>
                <a:lnTo>
                  <a:pt x="0" y="1198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5090" y="0"/>
            <a:ext cx="14557075" cy="10287000"/>
          </a:xfrm>
          <a:custGeom>
            <a:avLst/>
            <a:gdLst/>
            <a:ahLst/>
            <a:cxnLst/>
            <a:rect r="r" b="b" t="t" l="l"/>
            <a:pathLst>
              <a:path h="10287000" w="14557075">
                <a:moveTo>
                  <a:pt x="0" y="0"/>
                </a:moveTo>
                <a:lnTo>
                  <a:pt x="14557076" y="0"/>
                </a:lnTo>
                <a:lnTo>
                  <a:pt x="1455707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5" t="0" r="-85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-608548">
            <a:off x="-5205979" y="182702"/>
            <a:ext cx="6349279" cy="11472600"/>
            <a:chOff x="0" y="0"/>
            <a:chExt cx="1672238" cy="30215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3424" y="8456062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7"/>
                </a:lnTo>
                <a:lnTo>
                  <a:pt x="0" y="1198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5090" y="0"/>
            <a:ext cx="14557075" cy="10287000"/>
          </a:xfrm>
          <a:custGeom>
            <a:avLst/>
            <a:gdLst/>
            <a:ahLst/>
            <a:cxnLst/>
            <a:rect r="r" b="b" t="t" l="l"/>
            <a:pathLst>
              <a:path h="10287000" w="14557075">
                <a:moveTo>
                  <a:pt x="0" y="0"/>
                </a:moveTo>
                <a:lnTo>
                  <a:pt x="14557076" y="0"/>
                </a:lnTo>
                <a:lnTo>
                  <a:pt x="1455707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5" t="0" r="-85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-608548">
            <a:off x="-5205979" y="182702"/>
            <a:ext cx="6349279" cy="11472600"/>
            <a:chOff x="0" y="0"/>
            <a:chExt cx="1672238" cy="30215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3424" y="8456062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7"/>
                </a:lnTo>
                <a:lnTo>
                  <a:pt x="0" y="1198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5090" y="0"/>
            <a:ext cx="14557075" cy="10287000"/>
          </a:xfrm>
          <a:custGeom>
            <a:avLst/>
            <a:gdLst/>
            <a:ahLst/>
            <a:cxnLst/>
            <a:rect r="r" b="b" t="t" l="l"/>
            <a:pathLst>
              <a:path h="10287000" w="14557075">
                <a:moveTo>
                  <a:pt x="0" y="0"/>
                </a:moveTo>
                <a:lnTo>
                  <a:pt x="14557076" y="0"/>
                </a:lnTo>
                <a:lnTo>
                  <a:pt x="1455707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5" t="0" r="-85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-608548">
            <a:off x="-5205979" y="182702"/>
            <a:ext cx="6349279" cy="11472600"/>
            <a:chOff x="0" y="0"/>
            <a:chExt cx="1672238" cy="30215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3424" y="8456062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7"/>
                </a:lnTo>
                <a:lnTo>
                  <a:pt x="0" y="1198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5090" y="0"/>
            <a:ext cx="14557075" cy="10287000"/>
          </a:xfrm>
          <a:custGeom>
            <a:avLst/>
            <a:gdLst/>
            <a:ahLst/>
            <a:cxnLst/>
            <a:rect r="r" b="b" t="t" l="l"/>
            <a:pathLst>
              <a:path h="10287000" w="14557075">
                <a:moveTo>
                  <a:pt x="0" y="0"/>
                </a:moveTo>
                <a:lnTo>
                  <a:pt x="14557076" y="0"/>
                </a:lnTo>
                <a:lnTo>
                  <a:pt x="1455707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5" t="0" r="-85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-608548">
            <a:off x="-5205979" y="182702"/>
            <a:ext cx="6349279" cy="11472600"/>
            <a:chOff x="0" y="0"/>
            <a:chExt cx="1672238" cy="30215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3424" y="8456062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7"/>
                </a:lnTo>
                <a:lnTo>
                  <a:pt x="0" y="1198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695086" y="1374955"/>
            <a:ext cx="12611385" cy="8912045"/>
          </a:xfrm>
          <a:custGeom>
            <a:avLst/>
            <a:gdLst/>
            <a:ahLst/>
            <a:cxnLst/>
            <a:rect r="r" b="b" t="t" l="l"/>
            <a:pathLst>
              <a:path h="8912045" w="12611385">
                <a:moveTo>
                  <a:pt x="0" y="0"/>
                </a:moveTo>
                <a:lnTo>
                  <a:pt x="12611385" y="0"/>
                </a:lnTo>
                <a:lnTo>
                  <a:pt x="12611385" y="8912045"/>
                </a:lnTo>
                <a:lnTo>
                  <a:pt x="0" y="891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5" t="0" r="-85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022482" y="4962842"/>
            <a:ext cx="243036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Brandon Grotesque"/>
                <a:ea typeface="Brandon Grotesque"/>
                <a:cs typeface="Brandon Grotesque"/>
                <a:sym typeface="Brandon Grotesque"/>
              </a:rPr>
              <a:t>Sp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323602"/>
            <a:ext cx="14887426" cy="546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1"/>
              </a:lnSpc>
              <a:spcBef>
                <a:spcPct val="0"/>
              </a:spcBef>
            </a:pPr>
            <a:r>
              <a:rPr lang="en-US" sz="2858">
                <a:solidFill>
                  <a:srgbClr val="FFFFFF"/>
                </a:solidFill>
                <a:latin typeface="Platform"/>
                <a:ea typeface="Platform"/>
                <a:cs typeface="Platform"/>
                <a:sym typeface="Platform"/>
              </a:rPr>
              <a:t>Split into six groups ready for a discussion - make some notes ready to feedback to the whole class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34AFC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308276" y="2717773"/>
            <a:ext cx="4377622" cy="3974262"/>
          </a:xfrm>
          <a:custGeom>
            <a:avLst/>
            <a:gdLst/>
            <a:ahLst/>
            <a:cxnLst/>
            <a:rect r="r" b="b" t="t" l="l"/>
            <a:pathLst>
              <a:path h="3974262" w="4377622">
                <a:moveTo>
                  <a:pt x="0" y="0"/>
                </a:moveTo>
                <a:lnTo>
                  <a:pt x="4377622" y="0"/>
                </a:lnTo>
                <a:lnTo>
                  <a:pt x="4377622" y="3974261"/>
                </a:lnTo>
                <a:lnTo>
                  <a:pt x="0" y="3974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13" t="-19685" r="-200534" b="-119146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563948" y="1190592"/>
            <a:ext cx="13081148" cy="131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8469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Group 1 : See the signs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70524" y="2887298"/>
            <a:ext cx="10698063" cy="1051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34AFC0"/>
                </a:solidFill>
                <a:latin typeface="Platform"/>
                <a:ea typeface="Platform"/>
                <a:cs typeface="Platform"/>
                <a:sym typeface="Platform"/>
              </a:rPr>
              <a:t>What do you think happened?</a:t>
            </a:r>
          </a:p>
          <a:p>
            <a:pPr algn="l">
              <a:lnSpc>
                <a:spcPts val="4001"/>
              </a:lnSpc>
              <a:spcBef>
                <a:spcPct val="0"/>
              </a:spcBef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What were the warning signs that things were about to get out of hand?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70524" y="4319651"/>
            <a:ext cx="9857594" cy="3070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34AFC0"/>
                </a:solidFill>
                <a:latin typeface="Platform"/>
                <a:ea typeface="Platform"/>
                <a:cs typeface="Platform"/>
                <a:sym typeface="Platform"/>
              </a:rPr>
              <a:t>Discuss</a:t>
            </a:r>
          </a:p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Have you experienced anything similar? </a:t>
            </a:r>
          </a:p>
          <a:p>
            <a:pPr algn="l">
              <a:lnSpc>
                <a:spcPts val="4001"/>
              </a:lnSpc>
            </a:pPr>
          </a:p>
          <a:p>
            <a:pPr algn="l">
              <a:lnSpc>
                <a:spcPts val="4001"/>
              </a:lnSpc>
            </a:pPr>
          </a:p>
          <a:p>
            <a:pPr algn="l">
              <a:lnSpc>
                <a:spcPts val="4001"/>
              </a:lnSpc>
            </a:pPr>
          </a:p>
          <a:p>
            <a:pPr algn="l">
              <a:lnSpc>
                <a:spcPts val="400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DAHKAdSf-CE</dc:identifier>
  <dcterms:modified xsi:type="dcterms:W3CDTF">2011-08-01T06:04:30Z</dcterms:modified>
  <cp:revision>1</cp:revision>
  <dc:title>A summer story  - lesson slides</dc:title>
</cp:coreProperties>
</file>